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316" r:id="rId3"/>
    <p:sldId id="402" r:id="rId4"/>
    <p:sldId id="388" r:id="rId5"/>
    <p:sldId id="392" r:id="rId6"/>
    <p:sldId id="394" r:id="rId7"/>
    <p:sldId id="389" r:id="rId8"/>
    <p:sldId id="390" r:id="rId9"/>
    <p:sldId id="391" r:id="rId10"/>
    <p:sldId id="401" r:id="rId11"/>
    <p:sldId id="396" r:id="rId12"/>
    <p:sldId id="398" r:id="rId13"/>
    <p:sldId id="399" r:id="rId14"/>
    <p:sldId id="376" r:id="rId15"/>
    <p:sldId id="403" r:id="rId16"/>
    <p:sldId id="332" r:id="rId17"/>
    <p:sldId id="262" r:id="rId18"/>
    <p:sldId id="379" r:id="rId19"/>
    <p:sldId id="275" r:id="rId20"/>
    <p:sldId id="364" r:id="rId21"/>
    <p:sldId id="385" r:id="rId22"/>
  </p:sldIdLst>
  <p:sldSz cx="12192000" cy="6858000"/>
  <p:notesSz cx="6797675" cy="9926638"/>
  <p:embeddedFontLst>
    <p:embeddedFont>
      <p:font typeface="Open Sans" panose="020B0606030504020204" pitchFamily="34" charset="0"/>
      <p:regular r:id="rId25"/>
      <p:bold r:id="rId26"/>
      <p:italic r:id="rId27"/>
      <p:boldItalic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Roboto Light" panose="02000000000000000000" pitchFamily="2" charset="0"/>
      <p:regular r:id="rId33"/>
      <p:italic r:id="rId34"/>
    </p:embeddedFont>
    <p:embeddedFont>
      <p:font typeface="Roboto Thin" panose="02000000000000000000" pitchFamily="2" charset="0"/>
      <p:regular r:id="rId35"/>
      <p:italic r:id="rId36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5AD02A6-A403-B425-3643-D74EC51935ED}" name="Debora Giannini" initials="DG" userId="S::debora.giannini@tagliacarne.onmicrosoft.com::5dbe3f6f-e31c-4319-a455-8509bec24936" providerId="AD"/>
  <p188:author id="{660BAADE-0E63-586E-9963-87430A254B6B}" name="Marianna Sposato" initials="MS" userId="S-1-5-21-3149651871-2239856765-955456165-123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5AF"/>
    <a:srgbClr val="93C1CB"/>
    <a:srgbClr val="D2C2DA"/>
    <a:srgbClr val="E6EAF1"/>
    <a:srgbClr val="ECEFF4"/>
    <a:srgbClr val="F62B09"/>
    <a:srgbClr val="F88608"/>
    <a:srgbClr val="F858A1"/>
    <a:srgbClr val="4783B8"/>
    <a:srgbClr val="B87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7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3168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intra.tagliacarne.it\dfs\IGTDFS\NewArch-IGT\Studi\2024\24T03STU0200_Cultura,%20green%20e%20coesione\Cultura\Dati\Grafici%20e%20Tabelle%20Io%20Sono%20Cultura%202024%20per%20grafico%20region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intra.tagliacarne.it\dfs\IGTDFS\NewArch-IGT\Studi\2021\21T13STU0200-Excelsior%20volumi%202021-2022\2022\B10_CULTURA\Workshop%2022%20maggio%202023\Sviluppo%20updat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FFFF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35000">
                  <a:srgbClr val="00B05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7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Foglio1!$A$2:$A$22</c:f>
              <c:strCache>
                <c:ptCount val="21"/>
                <c:pt idx="0">
                  <c:v>Basilicata</c:v>
                </c:pt>
                <c:pt idx="1">
                  <c:v>Calabria</c:v>
                </c:pt>
                <c:pt idx="2">
                  <c:v>Sicilia</c:v>
                </c:pt>
                <c:pt idx="3">
                  <c:v>Sardegna</c:v>
                </c:pt>
                <c:pt idx="4">
                  <c:v>Puglia</c:v>
                </c:pt>
                <c:pt idx="5">
                  <c:v>Valle d'Aosta </c:v>
                </c:pt>
                <c:pt idx="6">
                  <c:v>Molise</c:v>
                </c:pt>
                <c:pt idx="7">
                  <c:v>Abruzzo</c:v>
                </c:pt>
                <c:pt idx="8">
                  <c:v>Liguria</c:v>
                </c:pt>
                <c:pt idx="9">
                  <c:v>Campania</c:v>
                </c:pt>
                <c:pt idx="10">
                  <c:v>Trentino-Alto Adige</c:v>
                </c:pt>
                <c:pt idx="11">
                  <c:v>Umbria</c:v>
                </c:pt>
                <c:pt idx="12">
                  <c:v>Emilia-Romagna</c:v>
                </c:pt>
                <c:pt idx="13">
                  <c:v>Marche</c:v>
                </c:pt>
                <c:pt idx="14">
                  <c:v>Veneto</c:v>
                </c:pt>
                <c:pt idx="15">
                  <c:v>Toscana</c:v>
                </c:pt>
                <c:pt idx="16">
                  <c:v>Friuli-Venezia Giulia</c:v>
                </c:pt>
                <c:pt idx="17">
                  <c:v>ITALIA</c:v>
                </c:pt>
                <c:pt idx="18">
                  <c:v>Piemonte</c:v>
                </c:pt>
                <c:pt idx="19">
                  <c:v>Lombardia</c:v>
                </c:pt>
                <c:pt idx="20">
                  <c:v>Lazio</c:v>
                </c:pt>
              </c:strCache>
            </c:strRef>
          </c:cat>
          <c:val>
            <c:numRef>
              <c:f>Foglio1!$B$2:$B$22</c:f>
              <c:numCache>
                <c:formatCode>0.0</c:formatCode>
                <c:ptCount val="21"/>
                <c:pt idx="0">
                  <c:v>3.411669130608963</c:v>
                </c:pt>
                <c:pt idx="1">
                  <c:v>3.4139941063513852</c:v>
                </c:pt>
                <c:pt idx="2">
                  <c:v>3.6552399622731371</c:v>
                </c:pt>
                <c:pt idx="3">
                  <c:v>3.7505217043964381</c:v>
                </c:pt>
                <c:pt idx="4">
                  <c:v>3.7670429715414699</c:v>
                </c:pt>
                <c:pt idx="5">
                  <c:v>3.802874619753343</c:v>
                </c:pt>
                <c:pt idx="6">
                  <c:v>3.829272468189719</c:v>
                </c:pt>
                <c:pt idx="7">
                  <c:v>3.8378106849431428</c:v>
                </c:pt>
                <c:pt idx="8">
                  <c:v>4.0638243245836714</c:v>
                </c:pt>
                <c:pt idx="9">
                  <c:v>4.3310182688367043</c:v>
                </c:pt>
                <c:pt idx="10">
                  <c:v>4.551822320434205</c:v>
                </c:pt>
                <c:pt idx="11">
                  <c:v>4.7649154116036616</c:v>
                </c:pt>
                <c:pt idx="12">
                  <c:v>5.0960228157447611</c:v>
                </c:pt>
                <c:pt idx="13">
                  <c:v>5.1938694266917205</c:v>
                </c:pt>
                <c:pt idx="14">
                  <c:v>5.2928363796084117</c:v>
                </c:pt>
                <c:pt idx="15">
                  <c:v>5.2941096106379009</c:v>
                </c:pt>
                <c:pt idx="16">
                  <c:v>5.476237310618453</c:v>
                </c:pt>
                <c:pt idx="17">
                  <c:v>5.5602994930610947</c:v>
                </c:pt>
                <c:pt idx="18">
                  <c:v>6.0906057634661792</c:v>
                </c:pt>
                <c:pt idx="19">
                  <c:v>6.8504420593031785</c:v>
                </c:pt>
                <c:pt idx="20">
                  <c:v>7.6333935089069396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6A-4B91-B004-8E0D239121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axId val="708358096"/>
        <c:axId val="708356176"/>
      </c:barChart>
      <c:catAx>
        <c:axId val="7083580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08356176"/>
        <c:crosses val="autoZero"/>
        <c:auto val="1"/>
        <c:lblAlgn val="ctr"/>
        <c:lblOffset val="100"/>
        <c:noMultiLvlLbl val="0"/>
      </c:catAx>
      <c:valAx>
        <c:axId val="708356176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708358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334118486611544E-2"/>
          <c:y val="5.7300995938068984E-2"/>
          <c:w val="0.94866493932945462"/>
          <c:h val="0.74292648532425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Foglio1!$A$13</c:f>
              <c:strCache>
                <c:ptCount val="1"/>
                <c:pt idx="0">
                  <c:v>Incidenza percentuale sul totale imprese registrate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100000">
                    <a:srgbClr val="F88608"/>
                  </a:gs>
                  <a:gs pos="0">
                    <a:srgbClr val="FFFF0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37C-4BD7-8894-95AC0C0D38D8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chemeClr val="accent5">
                      <a:lumMod val="75000"/>
                      <a:alpha val="56000"/>
                    </a:schemeClr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37C-4BD7-8894-95AC0C0D38D8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100000">
                    <a:schemeClr val="accent5">
                      <a:lumMod val="75000"/>
                    </a:schemeClr>
                  </a:gs>
                  <a:gs pos="0">
                    <a:schemeClr val="accent1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37C-4BD7-8894-95AC0C0D38D8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00B050">
                      <a:alpha val="40000"/>
                    </a:srgb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37C-4BD7-8894-95AC0C0D38D8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100000">
                    <a:srgbClr val="00B050">
                      <a:alpha val="48000"/>
                    </a:srgbClr>
                  </a:gs>
                  <a:gs pos="0">
                    <a:srgbClr val="FFFF00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7C-4BD7-8894-95AC0C0D38D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6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n-ea"/>
                    <a:cs typeface="Calibri" panose="020F0502020204030204" pitchFamily="34" charset="0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Foglio1!$B$3:$F$3</c:f>
              <c:strCache>
                <c:ptCount val="5"/>
                <c:pt idx="0">
                  <c:v>Fino a 5.000 abitanti</c:v>
                </c:pt>
                <c:pt idx="1">
                  <c:v>Da 5.001 a 15.000 abitanti</c:v>
                </c:pt>
                <c:pt idx="2">
                  <c:v>Da 15.001 a 50.000 abitanti</c:v>
                </c:pt>
                <c:pt idx="3">
                  <c:v>Da 50.001 a 250.000 abitanti</c:v>
                </c:pt>
                <c:pt idx="4">
                  <c:v>250.001 abitanti e oltre</c:v>
                </c:pt>
              </c:strCache>
            </c:strRef>
          </c:cat>
          <c:val>
            <c:numRef>
              <c:f>Foglio1!$B$13:$F$13</c:f>
              <c:numCache>
                <c:formatCode>0.0</c:formatCode>
                <c:ptCount val="5"/>
                <c:pt idx="0">
                  <c:v>2.7243629999916266</c:v>
                </c:pt>
                <c:pt idx="1">
                  <c:v>3.6755452778439341</c:v>
                </c:pt>
                <c:pt idx="2">
                  <c:v>4.3474904793619897</c:v>
                </c:pt>
                <c:pt idx="3">
                  <c:v>5.2578870865378713</c:v>
                </c:pt>
                <c:pt idx="4">
                  <c:v>7.4446522613498365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6B-4AF9-9E5E-208E49B40D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"/>
        <c:overlap val="-27"/>
        <c:axId val="1645162288"/>
        <c:axId val="1645159888"/>
      </c:barChart>
      <c:catAx>
        <c:axId val="1645162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45159888"/>
        <c:crosses val="autoZero"/>
        <c:auto val="1"/>
        <c:lblAlgn val="ctr"/>
        <c:lblOffset val="100"/>
        <c:noMultiLvlLbl val="0"/>
      </c:catAx>
      <c:valAx>
        <c:axId val="164515988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64516228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FFFF00"/>
                  </a:gs>
                  <a:gs pos="100000">
                    <a:srgbClr val="00B050">
                      <a:alpha val="5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453C-4FD4-89E8-DD35AE85A64A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00B050">
                      <a:alpha val="46000"/>
                    </a:srgb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53C-4FD4-89E8-DD35AE85A64A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100000">
                    <a:schemeClr val="accent5">
                      <a:lumMod val="75000"/>
                    </a:schemeClr>
                  </a:gs>
                  <a:gs pos="0">
                    <a:schemeClr val="accent4">
                      <a:lumMod val="60000"/>
                      <a:lumOff val="40000"/>
                      <a:alpha val="14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53C-4FD4-89E8-DD35AE85A64A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chemeClr val="accent5">
                      <a:lumMod val="75000"/>
                      <a:alpha val="60000"/>
                    </a:schemeClr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53C-4FD4-89E8-DD35AE85A64A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100000">
                    <a:srgbClr val="F88608"/>
                  </a:gs>
                  <a:gs pos="0">
                    <a:srgbClr val="FFFF0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53C-4FD4-89E8-DD35AE85A64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+</a:t>
                    </a:r>
                    <a:fld id="{562DC8C7-19B5-4FCE-81FF-5C2C719FE8C8}" type="VALUE">
                      <a:rPr lang="en-US" smtClean="0"/>
                      <a:pPr/>
                      <a:t>[VALORE]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53C-4FD4-89E8-DD35AE85A64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+</a:t>
                    </a:r>
                    <a:fld id="{4E084A05-570E-494D-9E67-615CF00C4DE4}" type="VALUE">
                      <a:rPr lang="en-US" smtClean="0"/>
                      <a:pPr/>
                      <a:t>[VALORE]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53C-4FD4-89E8-DD35AE85A64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+</a:t>
                    </a:r>
                    <a:fld id="{04D1F3F2-742C-4AFA-AD64-A824F2559760}" type="VALUE">
                      <a:rPr lang="en-US" smtClean="0"/>
                      <a:pPr/>
                      <a:t>[VALORE]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53C-4FD4-89E8-DD35AE85A64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+</a:t>
                    </a:r>
                    <a:fld id="{AB771AAE-2D43-4C58-95DA-5E37252D902C}" type="VALUE">
                      <a:rPr lang="en-US" smtClean="0"/>
                      <a:pPr/>
                      <a:t>[VALORE]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53C-4FD4-89E8-DD35AE85A64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+</a:t>
                    </a:r>
                    <a:fld id="{9753EB81-BF31-4380-9668-8DA4CFE67DDA}" type="VALUE">
                      <a:rPr lang="en-US" smtClean="0"/>
                      <a:pPr/>
                      <a:t>[VALORE]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53C-4FD4-89E8-DD35AE85A6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6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n-ea"/>
                    <a:cs typeface="Calibri" panose="020F0502020204030204" pitchFamily="34" charset="0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Foglio1!$R$4:$V$4</c:f>
              <c:strCache>
                <c:ptCount val="5"/>
                <c:pt idx="0">
                  <c:v>Fino a 5.000 abitanti</c:v>
                </c:pt>
                <c:pt idx="1">
                  <c:v>Da 5.001 a 15.000 abitanti</c:v>
                </c:pt>
                <c:pt idx="2">
                  <c:v>Da 15.001 a 50.000 abitanti</c:v>
                </c:pt>
                <c:pt idx="3">
                  <c:v>Da 50.001 a 250.000 abitanti</c:v>
                </c:pt>
                <c:pt idx="4">
                  <c:v>250.001 abitanti e oltre</c:v>
                </c:pt>
              </c:strCache>
            </c:strRef>
          </c:cat>
          <c:val>
            <c:numRef>
              <c:f>Foglio1!$R$13:$V$13</c:f>
              <c:numCache>
                <c:formatCode>#,##0.0</c:formatCode>
                <c:ptCount val="5"/>
                <c:pt idx="0">
                  <c:v>6.658744468119977</c:v>
                </c:pt>
                <c:pt idx="1">
                  <c:v>4.3810271850591249</c:v>
                </c:pt>
                <c:pt idx="2">
                  <c:v>4.1926558944387153</c:v>
                </c:pt>
                <c:pt idx="3">
                  <c:v>2.9926312095844452</c:v>
                </c:pt>
                <c:pt idx="4">
                  <c:v>1.7608808009904209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EC-440D-B2A9-5979B056FD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"/>
        <c:overlap val="-27"/>
        <c:axId val="1133734159"/>
        <c:axId val="1133742319"/>
      </c:barChart>
      <c:catAx>
        <c:axId val="1133734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33742319"/>
        <c:crosses val="autoZero"/>
        <c:auto val="1"/>
        <c:lblAlgn val="ctr"/>
        <c:lblOffset val="100"/>
        <c:noMultiLvlLbl val="0"/>
      </c:catAx>
      <c:valAx>
        <c:axId val="1133742319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1337341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3175">
              <a:noFill/>
            </a:ln>
          </c:spPr>
          <c:dPt>
            <c:idx val="0"/>
            <c:bubble3D val="0"/>
            <c:spPr>
              <a:gradFill>
                <a:gsLst>
                  <a:gs pos="0">
                    <a:srgbClr val="F50974"/>
                  </a:gs>
                  <a:gs pos="100000">
                    <a:srgbClr val="FEF4FA"/>
                  </a:gs>
                </a:gsLst>
                <a:lin ang="5400000" scaled="1"/>
              </a:gradFill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106-494B-93C4-CAD264B61772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3175">
                <a:noFill/>
              </a:ln>
              <a:effectLst>
                <a:outerShdw blurRad="1905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106-494B-93C4-CAD264B61772}"/>
              </c:ext>
            </c:extLst>
          </c:dPt>
          <c:dLbls>
            <c:dLbl>
              <c:idx val="0"/>
              <c:layout>
                <c:manualLayout>
                  <c:x val="0.17070155614647348"/>
                  <c:y val="-9.7222269209386453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600" b="1" i="0" u="none" strike="noStrike" kern="1200" baseline="0">
                        <a:solidFill>
                          <a:srgbClr val="F5097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+mn-ea"/>
                        <a:cs typeface="+mn-cs"/>
                      </a:defRPr>
                    </a:pPr>
                    <a:r>
                      <a:rPr lang="en-US" sz="2600" b="1" dirty="0">
                        <a:solidFill>
                          <a:srgbClr val="F5097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rPr>
                      <a:t>5,5%</a:t>
                    </a:r>
                    <a:endParaRPr lang="en-US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endParaRPr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600" b="1" i="0" u="none" strike="noStrike" kern="1200" baseline="0">
                      <a:solidFill>
                        <a:srgbClr val="F50974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106-494B-93C4-CAD264B61772}"/>
                </c:ext>
              </c:extLst>
            </c:dLbl>
            <c:dLbl>
              <c:idx val="1"/>
              <c:layout>
                <c:manualLayout>
                  <c:x val="-0.26932143320846536"/>
                  <c:y val="-0.5595571763123815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600" b="0" i="0" u="none" strike="noStrike" kern="120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600" b="0" dirty="0">
                        <a:solidFill>
                          <a:schemeClr val="tx1"/>
                        </a:solidFill>
                        <a:effectLst/>
                        <a:latin typeface="+mn-lt"/>
                      </a:rPr>
                      <a:t>94,5%</a:t>
                    </a:r>
                    <a:endParaRPr lang="en-US" b="0" dirty="0">
                      <a:effectLst/>
                      <a:latin typeface="+mn-lt"/>
                    </a:endParaRPr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600" b="0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2106-494B-93C4-CAD264B61772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6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'SLIDE 2'!$B$6:$B$7</c:f>
              <c:strCache>
                <c:ptCount val="2"/>
                <c:pt idx="0">
                  <c:v>ICC</c:v>
                </c:pt>
                <c:pt idx="1">
                  <c:v>Resto dell'economia</c:v>
                </c:pt>
              </c:strCache>
            </c:strRef>
          </c:cat>
          <c:val>
            <c:numRef>
              <c:f>'SLIDE 2'!$C$6:$C$7</c:f>
              <c:numCache>
                <c:formatCode>#,##0</c:formatCode>
                <c:ptCount val="2"/>
                <c:pt idx="0" formatCode="General">
                  <c:v>277760</c:v>
                </c:pt>
                <c:pt idx="1">
                  <c:v>4901380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106-494B-93C4-CAD264B617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TT Commons Pro" panose="020B0604020202020204" charset="0"/>
        </a:defRPr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00B0F0"/>
                  </a:gs>
                  <a:gs pos="100000">
                    <a:srgbClr val="FEF4FA"/>
                  </a:gs>
                </a:gsLst>
                <a:lin ang="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FBF-4D48-B4FF-348A15594401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FFFF00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AFBF-4D48-B4FF-348A15594401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FFC000"/>
                  </a:gs>
                  <a:gs pos="100000">
                    <a:srgbClr val="4783B8"/>
                  </a:gs>
                </a:gsLst>
                <a:lin ang="108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FBF-4D48-B4FF-348A15594401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FFFF00"/>
                  </a:gs>
                  <a:gs pos="100000">
                    <a:srgbClr val="00B050">
                      <a:alpha val="60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FBF-4D48-B4FF-348A15594401}"/>
              </c:ext>
            </c:extLst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F50974"/>
                  </a:gs>
                  <a:gs pos="100000">
                    <a:srgbClr val="FEF4FA"/>
                  </a:gs>
                </a:gsLst>
                <a:lin ang="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FBF-4D48-B4FF-348A15594401}"/>
              </c:ext>
            </c:extLst>
          </c:dPt>
          <c:dPt>
            <c:idx val="5"/>
            <c:invertIfNegative val="0"/>
            <c:bubble3D val="0"/>
            <c:spPr>
              <a:gradFill>
                <a:gsLst>
                  <a:gs pos="0">
                    <a:srgbClr val="FFC000"/>
                  </a:gs>
                  <a:gs pos="100000">
                    <a:srgbClr val="FEF4FA"/>
                  </a:gs>
                </a:gsLst>
                <a:lin ang="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FBF-4D48-B4FF-348A15594401}"/>
              </c:ext>
            </c:extLst>
          </c:dPt>
          <c:dLbls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37,6%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AFBF-4D48-B4FF-348A15594401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Foglio1!$A$2:$A$7</c:f>
              <c:strCache>
                <c:ptCount val="6"/>
                <c:pt idx="0">
                  <c:v>TOTALE ECONOMIA</c:v>
                </c:pt>
                <c:pt idx="1">
                  <c:v>TOTALE ICC - industrie culturali e creative</c:v>
                </c:pt>
                <c:pt idx="2">
                  <c:v>Patrimonio storico e artistico</c:v>
                </c:pt>
                <c:pt idx="3">
                  <c:v>Performing arts e intrattenimento</c:v>
                </c:pt>
                <c:pt idx="4">
                  <c:v>Industrie culturali</c:v>
                </c:pt>
                <c:pt idx="5">
                  <c:v>Industrie creative</c:v>
                </c:pt>
              </c:strCache>
            </c:strRef>
          </c:cat>
          <c:val>
            <c:numRef>
              <c:f>Foglio1!$B$2:$B$7</c:f>
              <c:numCache>
                <c:formatCode>0.00%</c:formatCode>
                <c:ptCount val="6"/>
                <c:pt idx="0">
                  <c:v>0.45100000000000001</c:v>
                </c:pt>
                <c:pt idx="1">
                  <c:v>0.38700000000000001</c:v>
                </c:pt>
                <c:pt idx="2">
                  <c:v>0.40799999999999997</c:v>
                </c:pt>
                <c:pt idx="3">
                  <c:v>0.375</c:v>
                </c:pt>
                <c:pt idx="4">
                  <c:v>0.39300000000000002</c:v>
                </c:pt>
                <c:pt idx="5">
                  <c:v>0.376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BF-4D48-B4FF-348A155944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"/>
        <c:axId val="1833322192"/>
        <c:axId val="1833327472"/>
      </c:barChart>
      <c:catAx>
        <c:axId val="18333221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33327472"/>
        <c:crosses val="autoZero"/>
        <c:auto val="1"/>
        <c:lblAlgn val="ctr"/>
        <c:lblOffset val="100"/>
        <c:noMultiLvlLbl val="0"/>
      </c:catAx>
      <c:valAx>
        <c:axId val="1833327472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1833322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F881751-68AA-27FE-2579-E069D229AC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15A9E23-77B5-95CD-C9A2-6A3C735C42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CEE51-7B4A-4034-A549-0BACEA19FDB7}" type="datetimeFigureOut">
              <a:rPr lang="it-IT" smtClean="0"/>
              <a:t>18/09/2024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7F7EA19-B830-9B0D-1274-BCF838B10C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39DC60A-B912-4613-6A35-ABF869C004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748A59-78A3-4F1A-AC50-DC5F71E63D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0911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B0D6C-97B1-4B77-8F41-22699E83A111}" type="datetimeFigureOut">
              <a:rPr lang="it-IT" smtClean="0"/>
              <a:t>18/09/2024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3E0CB-E994-4F5F-BDC9-404F22B1E4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8178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9F2C8-BFA8-43A0-B7A1-421A7D38F0C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4936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9F2C8-BFA8-43A0-B7A1-421A7D38F0C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6825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3E0CB-E994-4F5F-BDC9-404F22B1E47F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7065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9F2C8-BFA8-43A0-B7A1-421A7D38F0C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6556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9F2C8-BFA8-43A0-B7A1-421A7D38F0C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5978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6BFED-28BB-4683-AB9B-73938C451F9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84205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9F2C8-BFA8-43A0-B7A1-421A7D38F0C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6659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33855-3CBD-4AF9-A74A-646356DDF521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1173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9F2C8-BFA8-43A0-B7A1-421A7D38F0C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1487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9F2C8-BFA8-43A0-B7A1-421A7D38F0C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6492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9F2C8-BFA8-43A0-B7A1-421A7D38F0C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1583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9F2C8-BFA8-43A0-B7A1-421A7D38F0C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756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9F2C8-BFA8-43A0-B7A1-421A7D38F0C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4242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9F2C8-BFA8-43A0-B7A1-421A7D38F0C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2000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9F2C8-BFA8-43A0-B7A1-421A7D38F0C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3687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9F2C8-BFA8-43A0-B7A1-421A7D38F0C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260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9F2C8-BFA8-43A0-B7A1-421A7D38F0C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133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ron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AE74EA30-B3CD-1979-3589-77B0EFE39D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" name="Immagine 15" descr="Immagine che contiene Danza, ballo, persona&#10;&#10;Descrizione generata automaticamente">
            <a:extLst>
              <a:ext uri="{FF2B5EF4-FFF2-40B4-BE49-F238E27FC236}">
                <a16:creationId xmlns:a16="http://schemas.microsoft.com/office/drawing/2014/main" id="{225AE7F5-BBA0-B86B-EB1D-0B042D7C2D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951C1DF-EB66-8F6E-E2F9-93FAFCCEE5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0714E6C-2AC8-9D36-3DFB-129E8C7155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49D546-3982-5D0B-2407-1FEB194F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A531-C816-4BFD-A49A-04721EDECC78}" type="datetime1">
              <a:rPr lang="it-IT" smtClean="0"/>
              <a:t>18/09/2024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9DC520-8653-BAF1-D4D1-1728C4D3D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0DD4D6D-C7E8-E1E3-1F3C-DA121A860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0A54-1CDA-4F23-AE14-A2753BDFFE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7775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BB78CC-4187-E331-9F11-EB3E385D4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8C983A2-EF2C-BCE1-093D-8849B16CC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55855B1-A9C5-A86D-AF9E-A12185B78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B437F33-8086-D8FB-ACF4-A04863B88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AAFB-48A5-4890-B8BA-8361348142B9}" type="datetime1">
              <a:rPr lang="it-IT" smtClean="0"/>
              <a:t>18/09/2024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BEBB3B2-B376-21CF-A671-11BA9B373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B33D5E6-6E79-7B70-867B-EA85EB07C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0A54-1CDA-4F23-AE14-A2753BDFFE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6747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23FBC3-8F98-A63D-8406-07E4D69EB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8C4F02E-2189-A1D0-D713-81D671A962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A0AF329-BAC0-1469-7122-DCC2D5501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C635E00-64A4-B5E1-9489-8B6357CB0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35C10-A958-4164-A542-5875B6787DF5}" type="datetime1">
              <a:rPr lang="it-IT" smtClean="0"/>
              <a:t>18/09/2024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29B1A90-D040-6420-D050-D7C8C8FE7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A8E4FDF-2533-E089-B2FE-FA402B15B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0A54-1CDA-4F23-AE14-A2753BDFFE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7326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6DF5B7-40F2-2B24-443E-64B7D605F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DB52BCE-5756-EA52-E26F-A573AE3DD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86896DA-B0A2-BD33-001B-BB5C1E8DB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41D4-6C6A-4C41-A917-4563878F9DB5}" type="datetime1">
              <a:rPr lang="it-IT" smtClean="0"/>
              <a:t>18/09/2024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853125-CAC1-D0D7-8613-3AAAC33B2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DFDC97-90F2-F579-6E0D-49608CF27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0A54-1CDA-4F23-AE14-A2753BDFFE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379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6A3514E-0B76-FF27-F450-60621BA9DF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426174D-3FB6-6257-3319-E1FC2A35C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C2B2A7-F313-4415-2841-2D3D8DB4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0A65-C015-42E6-AD5C-5634453545A2}" type="datetime1">
              <a:rPr lang="it-IT" smtClean="0"/>
              <a:t>18/09/2024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736DEFD-EDBF-062B-95E7-DE0C818AE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AAF8B3-E302-1AA1-DCEA-31CCB772F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0A54-1CDA-4F23-AE14-A2753BDFFE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1353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bianco&#10;&#10;Descrizione generata automaticamente">
            <a:extLst>
              <a:ext uri="{FF2B5EF4-FFF2-40B4-BE49-F238E27FC236}">
                <a16:creationId xmlns:a16="http://schemas.microsoft.com/office/drawing/2014/main" id="{465187B5-FD5E-ABA6-E34C-924066F19C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A4D5EC6-6E48-81FE-BD4E-898CDD639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5F6DA58-9898-55E2-B8DB-39B866227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0452A-C80A-490E-9073-4737997671D1}" type="datetime1">
              <a:rPr lang="it-IT" smtClean="0"/>
              <a:t>18/09/2024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6A10368-8F7A-E56C-8567-01F24AEFB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Immagine 7" descr="Immagine che contiene sfera, Oggetto astronomico, pianeta, cerchio&#10;&#10;Descrizione generata automaticamente">
            <a:extLst>
              <a:ext uri="{FF2B5EF4-FFF2-40B4-BE49-F238E27FC236}">
                <a16:creationId xmlns:a16="http://schemas.microsoft.com/office/drawing/2014/main" id="{DD432182-DE86-898D-EA21-ED95C2F2FE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5" t="24653" r="36250" b="23162"/>
          <a:stretch/>
        </p:blipFill>
        <p:spPr>
          <a:xfrm>
            <a:off x="11421387" y="6186308"/>
            <a:ext cx="558330" cy="535167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775B46E-EBC9-97B2-5AD3-AFCB8E9B2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73881"/>
            <a:ext cx="693505" cy="360023"/>
          </a:xfrm>
        </p:spPr>
        <p:txBody>
          <a:bodyPr/>
          <a:lstStyle>
            <a:lvl1pPr algn="ctr">
              <a:defRPr sz="1100" b="1">
                <a:solidFill>
                  <a:schemeClr val="bg1"/>
                </a:solidFill>
                <a:latin typeface="+mj-lt"/>
              </a:defRPr>
            </a:lvl1pPr>
          </a:lstStyle>
          <a:p>
            <a:fld id="{C0B00A54-1CDA-4F23-AE14-A2753BDFFEA2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2344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aqua, Verde acqua&#10;&#10;Descrizione generata automaticamente">
            <a:extLst>
              <a:ext uri="{FF2B5EF4-FFF2-40B4-BE49-F238E27FC236}">
                <a16:creationId xmlns:a16="http://schemas.microsoft.com/office/drawing/2014/main" id="{DD2A90F7-65AB-E733-6C16-844ECB1231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5CD98DEB-6019-5A77-C9C2-489A0BB2C1E0}"/>
              </a:ext>
            </a:extLst>
          </p:cNvPr>
          <p:cNvSpPr/>
          <p:nvPr userDrawn="1"/>
        </p:nvSpPr>
        <p:spPr>
          <a:xfrm>
            <a:off x="4034985" y="962446"/>
            <a:ext cx="4122031" cy="4122031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985" t="-11615" r="-5882" b="-3249"/>
            </a:stretch>
          </a:blipFill>
          <a:ln>
            <a:noFill/>
          </a:ln>
          <a:effectLst>
            <a:outerShdw blurRad="304800" dist="190500" dir="19440000" algn="tl" rotWithShape="0">
              <a:schemeClr val="tx1">
                <a:alpha val="2300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97488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433163-EFFD-53A3-B551-403B81639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B671EB-47EB-DCA5-3C7A-38C84FC6F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2579567-9D99-701B-9132-195F444BB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536D-8F92-49B3-A3D1-421EB9696E27}" type="datetime1">
              <a:rPr lang="it-IT" smtClean="0"/>
              <a:t>18/09/2024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AA9412-267F-72E7-DC6A-582DEF21F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523990-DF22-5CF5-C3CE-4BFEE0586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0A54-1CDA-4F23-AE14-A2753BDFFE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163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8C4F77-9685-A9E3-D3B2-D167D18F3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59F0449-27E3-1374-F253-4116495D7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4F728B-2FC1-8C3D-9659-54DFBE668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9ACC0-3197-4F8A-8492-C9CE924407D1}" type="datetime1">
              <a:rPr lang="it-IT" smtClean="0"/>
              <a:t>18/09/2024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57427FB-456B-12E1-740B-808FDEF44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B29DE7-7DDA-457A-C8AA-62E66FA75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0A54-1CDA-4F23-AE14-A2753BDFFE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5465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ADCB83-6E67-F4CE-86E6-A8D78293F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2934D1-144F-0DB9-1952-335A0D79E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3BA3FA6-1E46-102A-2B56-42C5AA13E9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235A261-513A-50B3-116B-4ED8B619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1E812-08F3-451A-A91E-F6A6F38FD12D}" type="datetime1">
              <a:rPr lang="it-IT" smtClean="0"/>
              <a:t>18/09/2024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A27D189-03B7-9492-E4E5-1AB4C0BA7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ABD98FD-B51D-A4E6-123C-2CF2A22C2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0A54-1CDA-4F23-AE14-A2753BDFFE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7722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5F08BC-2FC1-4754-0BC2-65C037D29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AF5DC01-F36C-6DD6-0DAF-09F3B3ED8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0876136-53EC-0153-B3F1-FF8AA43D0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F9F6A2D-503B-EF2D-24C2-9B228D1677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0A37C52-3B6E-FB9F-4D4F-A3ACA005BB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1D688E2-DD21-6AA4-86B9-42D2C3251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319E6-B807-45E3-8B38-E08FED21AE52}" type="datetime1">
              <a:rPr lang="it-IT" smtClean="0"/>
              <a:t>18/09/2024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441D1DC-DCB1-F8FC-E834-DFE079E7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BCCEA29-B13A-C80D-E9A6-0CCAE5D26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0A54-1CDA-4F23-AE14-A2753BDFFE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0631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4D5EC6-6E48-81FE-BD4E-898CDD639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5F6DA58-9898-55E2-B8DB-39B866227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8A70F-8AB8-41DA-A743-AAFB360A2062}" type="datetime1">
              <a:rPr lang="it-IT" smtClean="0"/>
              <a:t>18/09/2024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6A10368-8F7A-E56C-8567-01F24AEFB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775B46E-EBC9-97B2-5AD3-AFCB8E9B2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0A54-1CDA-4F23-AE14-A2753BDFFE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5118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38A3D39-7E96-F4A7-1F1D-0ECAAEB75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6243-7E3C-4053-AB1B-1F9A544AD1DB}" type="datetime1">
              <a:rPr lang="it-IT" smtClean="0"/>
              <a:t>18/09/2024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AC25EF0-5F51-3C41-7E74-92020DD63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88DC75F-C48E-0B33-8C7C-7D678A184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0A54-1CDA-4F23-AE14-A2753BDFFE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9532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8C3FD30-006F-8D41-7EC0-1CD207BB1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ACFDB8F-B7E5-D746-3039-8C1BAEECE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93782D-5D04-282A-1149-C5D3DA58B0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98976F-3187-43F8-A07F-A4A7D50168AF}" type="datetime1">
              <a:rPr lang="it-IT" smtClean="0"/>
              <a:t>18/09/2024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D5CB10-AF1E-5712-1C3B-ED96C1B52F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536458-87EA-6FCE-4F79-63AEAD98F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B00A54-1CDA-4F23-AE14-A2753BDFFE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7506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62" r:id="rId3"/>
    <p:sldLayoutId id="2147483650" r:id="rId4"/>
    <p:sldLayoutId id="2147483651" r:id="rId5"/>
    <p:sldLayoutId id="2147483652" r:id="rId6"/>
    <p:sldLayoutId id="2147483653" r:id="rId7"/>
    <p:sldLayoutId id="2147483661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hart" Target="../charts/chart5.xml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3B8EDA5-1A37-9B29-F2D8-FCDFA3C3A97E}"/>
              </a:ext>
            </a:extLst>
          </p:cNvPr>
          <p:cNvSpPr txBox="1"/>
          <p:nvPr/>
        </p:nvSpPr>
        <p:spPr>
          <a:xfrm>
            <a:off x="304442" y="849079"/>
            <a:ext cx="48533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IO</a:t>
            </a:r>
          </a:p>
        </p:txBody>
      </p:sp>
      <p:sp>
        <p:nvSpPr>
          <p:cNvPr id="5" name="Sottotitolo 17">
            <a:extLst>
              <a:ext uri="{FF2B5EF4-FFF2-40B4-BE49-F238E27FC236}">
                <a16:creationId xmlns:a16="http://schemas.microsoft.com/office/drawing/2014/main" id="{429E21C7-8DD6-2667-6869-01610B093D74}"/>
              </a:ext>
            </a:extLst>
          </p:cNvPr>
          <p:cNvSpPr txBox="1">
            <a:spLocks/>
          </p:cNvSpPr>
          <p:nvPr/>
        </p:nvSpPr>
        <p:spPr>
          <a:xfrm>
            <a:off x="7582498" y="102867"/>
            <a:ext cx="1382469" cy="194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700" dirty="0">
                <a:latin typeface="Roboto Light" panose="02000000000000000000" pitchFamily="2" charset="0"/>
                <a:ea typeface="Roboto Light" panose="02000000000000000000" pitchFamily="2" charset="0"/>
              </a:rPr>
              <a:t>in collaborazione con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111794BC-C147-52BD-0685-32443B6FAF7C}"/>
              </a:ext>
            </a:extLst>
          </p:cNvPr>
          <p:cNvSpPr/>
          <p:nvPr/>
        </p:nvSpPr>
        <p:spPr>
          <a:xfrm>
            <a:off x="782573" y="1094835"/>
            <a:ext cx="904679" cy="904679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985" t="-11615" r="-5882" b="-3249"/>
            </a:stretch>
          </a:blip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F13DF8F-65F1-4D7F-DB31-559D84A46CF9}"/>
              </a:ext>
            </a:extLst>
          </p:cNvPr>
          <p:cNvSpPr txBox="1"/>
          <p:nvPr/>
        </p:nvSpPr>
        <p:spPr>
          <a:xfrm>
            <a:off x="1884520" y="811159"/>
            <a:ext cx="78088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sono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445CFC3-7762-6C6F-AB03-EF841ECA3393}"/>
              </a:ext>
            </a:extLst>
          </p:cNvPr>
          <p:cNvSpPr txBox="1"/>
          <p:nvPr/>
        </p:nvSpPr>
        <p:spPr>
          <a:xfrm>
            <a:off x="182545" y="1750125"/>
            <a:ext cx="12470006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3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CULTURA</a:t>
            </a:r>
          </a:p>
        </p:txBody>
      </p:sp>
      <p:sp>
        <p:nvSpPr>
          <p:cNvPr id="7" name="Sottotitolo 17">
            <a:extLst>
              <a:ext uri="{FF2B5EF4-FFF2-40B4-BE49-F238E27FC236}">
                <a16:creationId xmlns:a16="http://schemas.microsoft.com/office/drawing/2014/main" id="{84D3632F-31D2-DFAB-9BCD-CC52E55F039A}"/>
              </a:ext>
            </a:extLst>
          </p:cNvPr>
          <p:cNvSpPr txBox="1">
            <a:spLocks/>
          </p:cNvSpPr>
          <p:nvPr/>
        </p:nvSpPr>
        <p:spPr>
          <a:xfrm>
            <a:off x="8139557" y="1936454"/>
            <a:ext cx="1273022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5900" dirty="0">
                <a:latin typeface="Roboto Thin" panose="02000000000000000000" pitchFamily="2" charset="0"/>
                <a:ea typeface="Roboto Thin" panose="02000000000000000000" pitchFamily="2" charset="0"/>
              </a:rPr>
              <a:t>20</a:t>
            </a:r>
          </a:p>
        </p:txBody>
      </p:sp>
      <p:sp>
        <p:nvSpPr>
          <p:cNvPr id="8" name="Sottotitolo 17">
            <a:extLst>
              <a:ext uri="{FF2B5EF4-FFF2-40B4-BE49-F238E27FC236}">
                <a16:creationId xmlns:a16="http://schemas.microsoft.com/office/drawing/2014/main" id="{7489A744-1205-648C-72A1-D1B4959BA46B}"/>
              </a:ext>
            </a:extLst>
          </p:cNvPr>
          <p:cNvSpPr txBox="1">
            <a:spLocks/>
          </p:cNvSpPr>
          <p:nvPr/>
        </p:nvSpPr>
        <p:spPr>
          <a:xfrm>
            <a:off x="8139557" y="2636191"/>
            <a:ext cx="1273022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5900" dirty="0">
                <a:latin typeface="Roboto Thin" panose="02000000000000000000" pitchFamily="2" charset="0"/>
                <a:ea typeface="Roboto Thin" panose="02000000000000000000" pitchFamily="2" charset="0"/>
              </a:rPr>
              <a:t>24</a:t>
            </a: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8D87CAD0-877B-E502-89AE-A1ECB5FA35D5}"/>
              </a:ext>
            </a:extLst>
          </p:cNvPr>
          <p:cNvGrpSpPr/>
          <p:nvPr/>
        </p:nvGrpSpPr>
        <p:grpSpPr>
          <a:xfrm>
            <a:off x="304442" y="200115"/>
            <a:ext cx="7141388" cy="522137"/>
            <a:chOff x="304441" y="872018"/>
            <a:chExt cx="6692521" cy="489318"/>
          </a:xfrm>
        </p:grpSpPr>
        <p:pic>
          <p:nvPicPr>
            <p:cNvPr id="6" name="Immagine 5" descr="Immagine che contiene Elementi grafici, Carattere, schermata, grafica&#10;&#10;Descrizione generata automaticamente">
              <a:extLst>
                <a:ext uri="{FF2B5EF4-FFF2-40B4-BE49-F238E27FC236}">
                  <a16:creationId xmlns:a16="http://schemas.microsoft.com/office/drawing/2014/main" id="{3A73C3D5-D1B2-6F45-893A-9886BC77F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7471" y="987376"/>
              <a:ext cx="1488239" cy="312005"/>
            </a:xfrm>
            <a:prstGeom prst="rect">
              <a:avLst/>
            </a:prstGeom>
          </p:spPr>
        </p:pic>
        <p:pic>
          <p:nvPicPr>
            <p:cNvPr id="12" name="Elemento grafico 11">
              <a:extLst>
                <a:ext uri="{FF2B5EF4-FFF2-40B4-BE49-F238E27FC236}">
                  <a16:creationId xmlns:a16="http://schemas.microsoft.com/office/drawing/2014/main" id="{715DAAEE-4BB0-3AC3-A99E-FC9129CF2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4441" y="973413"/>
              <a:ext cx="913565" cy="312004"/>
            </a:xfrm>
            <a:prstGeom prst="rect">
              <a:avLst/>
            </a:prstGeom>
          </p:spPr>
        </p:pic>
        <p:pic>
          <p:nvPicPr>
            <p:cNvPr id="14" name="Immagine 13" descr="Immagine che contiene Carattere, schermata, Elementi grafici, testo&#10;&#10;Descrizione generata automaticamente">
              <a:extLst>
                <a:ext uri="{FF2B5EF4-FFF2-40B4-BE49-F238E27FC236}">
                  <a16:creationId xmlns:a16="http://schemas.microsoft.com/office/drawing/2014/main" id="{C336AE17-B5AA-2C9E-C8C7-2E3B63715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988" y="872018"/>
              <a:ext cx="2086217" cy="489318"/>
            </a:xfrm>
            <a:prstGeom prst="rect">
              <a:avLst/>
            </a:prstGeom>
          </p:spPr>
        </p:pic>
        <p:pic>
          <p:nvPicPr>
            <p:cNvPr id="17" name="Immagine 16" descr="Immagine che contiene schermata, Elementi grafici&#10;&#10;Descrizione generata automaticamente">
              <a:extLst>
                <a:ext uri="{FF2B5EF4-FFF2-40B4-BE49-F238E27FC236}">
                  <a16:creationId xmlns:a16="http://schemas.microsoft.com/office/drawing/2014/main" id="{F2F2538F-E4ED-C990-E6A9-A779BD9B6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808" y="957788"/>
              <a:ext cx="1407154" cy="306056"/>
            </a:xfrm>
            <a:prstGeom prst="rect">
              <a:avLst/>
            </a:prstGeom>
          </p:spPr>
        </p:pic>
      </p:grpSp>
      <p:sp>
        <p:nvSpPr>
          <p:cNvPr id="18" name="Sottotitolo 17">
            <a:extLst>
              <a:ext uri="{FF2B5EF4-FFF2-40B4-BE49-F238E27FC236}">
                <a16:creationId xmlns:a16="http://schemas.microsoft.com/office/drawing/2014/main" id="{F1BA79D7-D354-1883-DBBE-C85B2EA36A52}"/>
              </a:ext>
            </a:extLst>
          </p:cNvPr>
          <p:cNvSpPr txBox="1">
            <a:spLocks/>
          </p:cNvSpPr>
          <p:nvPr/>
        </p:nvSpPr>
        <p:spPr>
          <a:xfrm>
            <a:off x="182545" y="3205458"/>
            <a:ext cx="7957012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600" dirty="0">
                <a:latin typeface="Roboto Light" panose="02000000000000000000" pitchFamily="2" charset="0"/>
                <a:ea typeface="Roboto Light" panose="02000000000000000000" pitchFamily="2" charset="0"/>
              </a:rPr>
              <a:t>L’Italia della qualità e della bellezza sfida la crisi</a:t>
            </a:r>
          </a:p>
        </p:txBody>
      </p:sp>
      <p:pic>
        <p:nvPicPr>
          <p:cNvPr id="20" name="Immagine 19" descr="Immagine che contiene Carattere, testo, Elementi grafici, logo&#10;&#10;Descrizione generata automaticamente">
            <a:extLst>
              <a:ext uri="{FF2B5EF4-FFF2-40B4-BE49-F238E27FC236}">
                <a16:creationId xmlns:a16="http://schemas.microsoft.com/office/drawing/2014/main" id="{A2113E4C-ACB9-C60B-D6DD-F5B88CBF69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394" y="366480"/>
            <a:ext cx="539621" cy="244628"/>
          </a:xfrm>
          <a:prstGeom prst="rect">
            <a:avLst/>
          </a:prstGeom>
        </p:spPr>
      </p:pic>
      <p:sp>
        <p:nvSpPr>
          <p:cNvPr id="21" name="Sottotitolo 17">
            <a:extLst>
              <a:ext uri="{FF2B5EF4-FFF2-40B4-BE49-F238E27FC236}">
                <a16:creationId xmlns:a16="http://schemas.microsoft.com/office/drawing/2014/main" id="{23A7E762-52B3-38FD-E0F8-3610F9D631C4}"/>
              </a:ext>
            </a:extLst>
          </p:cNvPr>
          <p:cNvSpPr txBox="1">
            <a:spLocks/>
          </p:cNvSpPr>
          <p:nvPr/>
        </p:nvSpPr>
        <p:spPr>
          <a:xfrm>
            <a:off x="10979559" y="102867"/>
            <a:ext cx="990604" cy="194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700" dirty="0">
                <a:latin typeface="Roboto Light" panose="02000000000000000000" pitchFamily="2" charset="0"/>
                <a:ea typeface="Roboto Light" panose="02000000000000000000" pitchFamily="2" charset="0"/>
              </a:rPr>
              <a:t>con il patrocinio di</a:t>
            </a:r>
          </a:p>
        </p:txBody>
      </p:sp>
      <p:pic>
        <p:nvPicPr>
          <p:cNvPr id="23" name="Immagine 22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285450E8-07C7-EE3B-D154-F9C704CC7B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017" y="341780"/>
            <a:ext cx="808533" cy="261510"/>
          </a:xfrm>
          <a:prstGeom prst="rect">
            <a:avLst/>
          </a:prstGeom>
        </p:spPr>
      </p:pic>
      <p:sp>
        <p:nvSpPr>
          <p:cNvPr id="27" name="Sottotitolo 17">
            <a:extLst>
              <a:ext uri="{FF2B5EF4-FFF2-40B4-BE49-F238E27FC236}">
                <a16:creationId xmlns:a16="http://schemas.microsoft.com/office/drawing/2014/main" id="{84ECA86F-4FF8-D6B3-F0F5-34E53F9F6A9D}"/>
              </a:ext>
            </a:extLst>
          </p:cNvPr>
          <p:cNvSpPr txBox="1">
            <a:spLocks/>
          </p:cNvSpPr>
          <p:nvPr/>
        </p:nvSpPr>
        <p:spPr>
          <a:xfrm>
            <a:off x="8588356" y="102867"/>
            <a:ext cx="1382469" cy="194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700" dirty="0">
                <a:latin typeface="Roboto Light" panose="02000000000000000000" pitchFamily="2" charset="0"/>
                <a:ea typeface="Roboto Light" panose="02000000000000000000" pitchFamily="2" charset="0"/>
              </a:rPr>
              <a:t>partner</a:t>
            </a:r>
          </a:p>
        </p:txBody>
      </p:sp>
      <p:pic>
        <p:nvPicPr>
          <p:cNvPr id="29" name="Immagine 2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EDFC3AEB-0F04-951C-64A8-1C5ED47907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622" y="302553"/>
            <a:ext cx="990603" cy="265078"/>
          </a:xfrm>
          <a:prstGeom prst="rect">
            <a:avLst/>
          </a:prstGeom>
        </p:spPr>
      </p:pic>
      <p:pic>
        <p:nvPicPr>
          <p:cNvPr id="31" name="Immagine 30" descr="Immagine che contiene Elementi grafici, Carattere, logo, grafica&#10;&#10;Descrizione generata automaticamente">
            <a:extLst>
              <a:ext uri="{FF2B5EF4-FFF2-40B4-BE49-F238E27FC236}">
                <a16:creationId xmlns:a16="http://schemas.microsoft.com/office/drawing/2014/main" id="{013BED82-8871-DE64-4495-330087CD9B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023" y="280010"/>
            <a:ext cx="1125910" cy="35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7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82D7032B-F6F4-CE1B-FB79-7113DFC6B022}"/>
              </a:ext>
            </a:extLst>
          </p:cNvPr>
          <p:cNvSpPr txBox="1"/>
          <p:nvPr/>
        </p:nvSpPr>
        <p:spPr>
          <a:xfrm>
            <a:off x="5263063" y="1608480"/>
            <a:ext cx="6928936" cy="1070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it-IT" sz="5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283.815 imprese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1497343-8E61-FFEE-ADA6-5A6C8EE4F1ED}"/>
              </a:ext>
            </a:extLst>
          </p:cNvPr>
          <p:cNvSpPr txBox="1"/>
          <p:nvPr/>
        </p:nvSpPr>
        <p:spPr>
          <a:xfrm>
            <a:off x="5263063" y="2614393"/>
            <a:ext cx="6206591" cy="1064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it-IT" sz="5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4,7% </a:t>
            </a:r>
            <a:r>
              <a:rPr lang="it-IT" sz="5900" dirty="0">
                <a:solidFill>
                  <a:srgbClr val="000000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Calibri" panose="020F0502020204030204" pitchFamily="34" charset="0"/>
              </a:rPr>
              <a:t>del totale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1C5CE9F-231F-642A-30A7-8C31BC755F8D}"/>
              </a:ext>
            </a:extLst>
          </p:cNvPr>
          <p:cNvSpPr txBox="1"/>
          <p:nvPr/>
        </p:nvSpPr>
        <p:spPr>
          <a:xfrm>
            <a:off x="6438966" y="3890365"/>
            <a:ext cx="4414669" cy="856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it-IT" sz="26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+3,4% </a:t>
            </a:r>
            <a:r>
              <a:rPr lang="it-IT" sz="26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rispetto al 2019 </a:t>
            </a:r>
          </a:p>
          <a:p>
            <a:pPr>
              <a:spcAft>
                <a:spcPts val="800"/>
              </a:spcAft>
            </a:pPr>
            <a:r>
              <a:rPr lang="it-IT" sz="17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(-2,0% totale economia)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4E9D5EEE-86F4-8F26-AECC-6C2B34C3E585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19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imprese Core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C68E07A-79B6-8692-5FD1-F22043C921A4}"/>
              </a:ext>
            </a:extLst>
          </p:cNvPr>
          <p:cNvSpPr txBox="1"/>
          <p:nvPr/>
        </p:nvSpPr>
        <p:spPr>
          <a:xfrm>
            <a:off x="-1" y="6657945"/>
            <a:ext cx="53244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/>
              <a:t>RAPPORTO ‘IO SONO CULTURA’ 2024 – UNIONCAMERE, CENTRO STUDI TAGLIACARNE, FONDAZIONE SYMBOLA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A1D82E2C-0EFC-6AC6-2930-5F4E0BEC6B7D}"/>
              </a:ext>
            </a:extLst>
          </p:cNvPr>
          <p:cNvGrpSpPr/>
          <p:nvPr/>
        </p:nvGrpSpPr>
        <p:grpSpPr>
          <a:xfrm>
            <a:off x="5404418" y="3890365"/>
            <a:ext cx="794252" cy="794252"/>
            <a:chOff x="5404417" y="4212839"/>
            <a:chExt cx="503751" cy="503751"/>
          </a:xfrm>
        </p:grpSpPr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71131E54-D346-A238-97D4-6C97F4E6166C}"/>
                </a:ext>
              </a:extLst>
            </p:cNvPr>
            <p:cNvSpPr/>
            <p:nvPr/>
          </p:nvSpPr>
          <p:spPr>
            <a:xfrm>
              <a:off x="5404417" y="4212839"/>
              <a:ext cx="503751" cy="503751"/>
            </a:xfrm>
            <a:prstGeom prst="ellipse">
              <a:avLst/>
            </a:prstGeom>
            <a:noFill/>
            <a:ln w="41275">
              <a:gradFill>
                <a:gsLst>
                  <a:gs pos="0">
                    <a:srgbClr val="FFFF00"/>
                  </a:gs>
                  <a:gs pos="34000">
                    <a:srgbClr val="00B050"/>
                  </a:gs>
                  <a:gs pos="7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Elemento grafico 40" descr="Freccia in su con riempimento a tinta unita">
              <a:extLst>
                <a:ext uri="{FF2B5EF4-FFF2-40B4-BE49-F238E27FC236}">
                  <a16:creationId xmlns:a16="http://schemas.microsoft.com/office/drawing/2014/main" id="{8836B48A-977A-1426-EAFE-A71003D80909}"/>
                </a:ext>
              </a:extLst>
            </p:cNvPr>
            <p:cNvSpPr/>
            <p:nvPr/>
          </p:nvSpPr>
          <p:spPr>
            <a:xfrm>
              <a:off x="5596738" y="4310201"/>
              <a:ext cx="119255" cy="308854"/>
            </a:xfrm>
            <a:custGeom>
              <a:avLst/>
              <a:gdLst>
                <a:gd name="connsiteX0" fmla="*/ 190405 w 323467"/>
                <a:gd name="connsiteY0" fmla="*/ 809158 h 837733"/>
                <a:gd name="connsiteX1" fmla="*/ 190405 w 323467"/>
                <a:gd name="connsiteY1" fmla="*/ 97079 h 837733"/>
                <a:gd name="connsiteX2" fmla="*/ 275177 w 323467"/>
                <a:gd name="connsiteY2" fmla="*/ 181851 h 837733"/>
                <a:gd name="connsiteX3" fmla="*/ 315182 w 323467"/>
                <a:gd name="connsiteY3" fmla="*/ 181851 h 837733"/>
                <a:gd name="connsiteX4" fmla="*/ 315182 w 323467"/>
                <a:gd name="connsiteY4" fmla="*/ 141846 h 837733"/>
                <a:gd name="connsiteX5" fmla="*/ 181832 w 323467"/>
                <a:gd name="connsiteY5" fmla="*/ 8573 h 837733"/>
                <a:gd name="connsiteX6" fmla="*/ 142780 w 323467"/>
                <a:gd name="connsiteY6" fmla="*/ 7620 h 837733"/>
                <a:gd name="connsiteX7" fmla="*/ 141827 w 323467"/>
                <a:gd name="connsiteY7" fmla="*/ 8573 h 837733"/>
                <a:gd name="connsiteX8" fmla="*/ 8573 w 323467"/>
                <a:gd name="connsiteY8" fmla="*/ 141827 h 837733"/>
                <a:gd name="connsiteX9" fmla="*/ 7620 w 323467"/>
                <a:gd name="connsiteY9" fmla="*/ 180880 h 837733"/>
                <a:gd name="connsiteX10" fmla="*/ 8573 w 323467"/>
                <a:gd name="connsiteY10" fmla="*/ 181832 h 837733"/>
                <a:gd name="connsiteX11" fmla="*/ 47625 w 323467"/>
                <a:gd name="connsiteY11" fmla="*/ 182785 h 837733"/>
                <a:gd name="connsiteX12" fmla="*/ 48578 w 323467"/>
                <a:gd name="connsiteY12" fmla="*/ 181832 h 837733"/>
                <a:gd name="connsiteX13" fmla="*/ 133303 w 323467"/>
                <a:gd name="connsiteY13" fmla="*/ 97107 h 837733"/>
                <a:gd name="connsiteX14" fmla="*/ 133303 w 323467"/>
                <a:gd name="connsiteY14" fmla="*/ 809158 h 837733"/>
                <a:gd name="connsiteX15" fmla="*/ 161878 w 323467"/>
                <a:gd name="connsiteY15" fmla="*/ 837733 h 837733"/>
                <a:gd name="connsiteX16" fmla="*/ 190453 w 323467"/>
                <a:gd name="connsiteY16" fmla="*/ 809158 h 83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3467" h="837733">
                  <a:moveTo>
                    <a:pt x="190405" y="809158"/>
                  </a:moveTo>
                  <a:lnTo>
                    <a:pt x="190405" y="97079"/>
                  </a:lnTo>
                  <a:lnTo>
                    <a:pt x="275177" y="181851"/>
                  </a:lnTo>
                  <a:cubicBezTo>
                    <a:pt x="286225" y="192898"/>
                    <a:pt x="304135" y="192898"/>
                    <a:pt x="315182" y="181851"/>
                  </a:cubicBezTo>
                  <a:cubicBezTo>
                    <a:pt x="326230" y="170804"/>
                    <a:pt x="326230" y="152893"/>
                    <a:pt x="315182" y="141846"/>
                  </a:cubicBezTo>
                  <a:lnTo>
                    <a:pt x="181832" y="8573"/>
                  </a:lnTo>
                  <a:cubicBezTo>
                    <a:pt x="171311" y="-2475"/>
                    <a:pt x="153827" y="-2901"/>
                    <a:pt x="142780" y="7620"/>
                  </a:cubicBezTo>
                  <a:cubicBezTo>
                    <a:pt x="142455" y="7930"/>
                    <a:pt x="142137" y="8247"/>
                    <a:pt x="141827" y="8573"/>
                  </a:cubicBezTo>
                  <a:lnTo>
                    <a:pt x="8573" y="141827"/>
                  </a:lnTo>
                  <a:cubicBezTo>
                    <a:pt x="-2474" y="152349"/>
                    <a:pt x="-2901" y="169833"/>
                    <a:pt x="7620" y="180880"/>
                  </a:cubicBezTo>
                  <a:cubicBezTo>
                    <a:pt x="7930" y="181205"/>
                    <a:pt x="8248" y="181523"/>
                    <a:pt x="8573" y="181832"/>
                  </a:cubicBezTo>
                  <a:cubicBezTo>
                    <a:pt x="19094" y="192879"/>
                    <a:pt x="36578" y="193306"/>
                    <a:pt x="47625" y="182785"/>
                  </a:cubicBezTo>
                  <a:cubicBezTo>
                    <a:pt x="47950" y="182475"/>
                    <a:pt x="48268" y="182157"/>
                    <a:pt x="48578" y="181832"/>
                  </a:cubicBezTo>
                  <a:lnTo>
                    <a:pt x="133303" y="97107"/>
                  </a:lnTo>
                  <a:lnTo>
                    <a:pt x="133303" y="809158"/>
                  </a:lnTo>
                  <a:cubicBezTo>
                    <a:pt x="133303" y="824939"/>
                    <a:pt x="146096" y="837733"/>
                    <a:pt x="161878" y="837733"/>
                  </a:cubicBezTo>
                  <a:cubicBezTo>
                    <a:pt x="177660" y="837733"/>
                    <a:pt x="190453" y="824939"/>
                    <a:pt x="190453" y="809158"/>
                  </a:cubicBezTo>
                  <a:close/>
                </a:path>
              </a:pathLst>
            </a:custGeom>
            <a:gradFill>
              <a:gsLst>
                <a:gs pos="0">
                  <a:srgbClr val="FFC000"/>
                </a:gs>
                <a:gs pos="34000">
                  <a:srgbClr val="00B050"/>
                </a:gs>
                <a:gs pos="66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 scaled="1"/>
            </a:gradFill>
            <a:ln w="9525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it-IT"/>
            </a:p>
          </p:txBody>
        </p:sp>
      </p:grpSp>
      <p:pic>
        <p:nvPicPr>
          <p:cNvPr id="30" name="Immagine 29" descr="Immagine che contiene trasporto, cartone animato, arte&#10;&#10;Descrizione generata automaticamente">
            <a:extLst>
              <a:ext uri="{FF2B5EF4-FFF2-40B4-BE49-F238E27FC236}">
                <a16:creationId xmlns:a16="http://schemas.microsoft.com/office/drawing/2014/main" id="{E9129ABB-EC37-746C-CE98-2D6A1CD2A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14"/>
          <a:stretch/>
        </p:blipFill>
        <p:spPr>
          <a:xfrm>
            <a:off x="1292" y="0"/>
            <a:ext cx="5021475" cy="6858000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C86BC38-C731-AF73-E498-FE192E4CB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0A54-1CDA-4F23-AE14-A2753BDFFEA2}" type="slidenum">
              <a:rPr lang="it-IT" smtClean="0"/>
              <a:pPr/>
              <a:t>10</a:t>
            </a:fld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7683129-D95D-D0E4-DB06-15E2E01405D3}"/>
              </a:ext>
            </a:extLst>
          </p:cNvPr>
          <p:cNvSpPr txBox="1"/>
          <p:nvPr/>
        </p:nvSpPr>
        <p:spPr>
          <a:xfrm>
            <a:off x="5263063" y="5673812"/>
            <a:ext cx="6602507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19,8% degli Enti del Terzo Settore si occupano di cultura e creatività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082AAB83-C561-4302-DC9D-9594E5FFC8D9}"/>
              </a:ext>
            </a:extLst>
          </p:cNvPr>
          <p:cNvSpPr txBox="1">
            <a:spLocks/>
          </p:cNvSpPr>
          <p:nvPr/>
        </p:nvSpPr>
        <p:spPr>
          <a:xfrm>
            <a:off x="2206488" y="4308302"/>
            <a:ext cx="121919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3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Immagine 13" descr="Immagine che contiene testo, Carattere, Elementi grafici, numero&#10;&#10;Descrizione generata automaticamente">
            <a:extLst>
              <a:ext uri="{FF2B5EF4-FFF2-40B4-BE49-F238E27FC236}">
                <a16:creationId xmlns:a16="http://schemas.microsoft.com/office/drawing/2014/main" id="{79046967-EB19-496A-E9F6-95754694F60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418" y="5066132"/>
            <a:ext cx="2401816" cy="48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83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17FA3E52-A1F6-81F6-F057-0457E297FF44}"/>
              </a:ext>
            </a:extLst>
          </p:cNvPr>
          <p:cNvGraphicFramePr>
            <a:graphicFrameLocks/>
          </p:cNvGraphicFramePr>
          <p:nvPr/>
        </p:nvGraphicFramePr>
        <p:xfrm>
          <a:off x="315892" y="2155727"/>
          <a:ext cx="5522400" cy="4702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DB193DD-2D38-F858-9B03-75BB7314CC72}"/>
              </a:ext>
            </a:extLst>
          </p:cNvPr>
          <p:cNvSpPr txBox="1"/>
          <p:nvPr/>
        </p:nvSpPr>
        <p:spPr>
          <a:xfrm>
            <a:off x="2887578" y="1807953"/>
            <a:ext cx="26231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100" dirty="0"/>
              <a:t>+COMUNICAZIONE</a:t>
            </a:r>
          </a:p>
          <a:p>
            <a:pPr algn="r"/>
            <a:r>
              <a:rPr lang="it-IT" sz="1100" dirty="0"/>
              <a:t>+AUDIOVISIVO E MUSICA</a:t>
            </a:r>
          </a:p>
          <a:p>
            <a:pPr algn="r"/>
            <a:r>
              <a:rPr lang="it-IT" sz="1100" dirty="0"/>
              <a:t>+SOFTWARE E VIDEOGIOCHI</a:t>
            </a:r>
          </a:p>
          <a:p>
            <a:pPr algn="r"/>
            <a:endParaRPr lang="it-IT" sz="11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268E4E1-C305-76FF-860D-436AFBB033BB}"/>
              </a:ext>
            </a:extLst>
          </p:cNvPr>
          <p:cNvSpPr txBox="1"/>
          <p:nvPr/>
        </p:nvSpPr>
        <p:spPr>
          <a:xfrm>
            <a:off x="627124" y="3262419"/>
            <a:ext cx="34828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/>
              <a:t>+ ARCHITETTURA E DESIGN</a:t>
            </a:r>
          </a:p>
          <a:p>
            <a:r>
              <a:rPr lang="it-IT" sz="1100" dirty="0"/>
              <a:t>+ EDITORIA E STAMPA</a:t>
            </a:r>
          </a:p>
          <a:p>
            <a:r>
              <a:rPr lang="it-IT" sz="1100" dirty="0"/>
              <a:t>+ PERFORMING ARTS E ARTI VISIVE</a:t>
            </a:r>
          </a:p>
          <a:p>
            <a:endParaRPr lang="it-IT" sz="1100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442B9AC-0CB9-494B-D1D5-998314CE249A}"/>
              </a:ext>
            </a:extLst>
          </p:cNvPr>
          <p:cNvSpPr txBox="1"/>
          <p:nvPr/>
        </p:nvSpPr>
        <p:spPr>
          <a:xfrm>
            <a:off x="484906" y="1166164"/>
            <a:ext cx="5184373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700" b="1" i="0" u="none" strike="noStrike" dirty="0">
                <a:solidFill>
                  <a:srgbClr val="000000"/>
                </a:solidFill>
                <a:effectLst/>
                <a:latin typeface="+mj-lt"/>
              </a:rPr>
              <a:t>Incidenza </a:t>
            </a:r>
            <a:r>
              <a:rPr lang="it-IT" sz="1700" i="0" u="none" strike="noStrike" dirty="0">
                <a:solidFill>
                  <a:srgbClr val="000000"/>
                </a:solidFill>
                <a:effectLst/>
              </a:rPr>
              <a:t>percentuale </a:t>
            </a:r>
            <a:r>
              <a:rPr lang="it-IT" sz="1700" b="1" i="0" u="none" strike="noStrike" dirty="0">
                <a:solidFill>
                  <a:srgbClr val="000000"/>
                </a:solidFill>
                <a:effectLst/>
                <a:latin typeface="+mj-lt"/>
              </a:rPr>
              <a:t>delle imprese culturali e creative </a:t>
            </a:r>
            <a:r>
              <a:rPr lang="it-IT" sz="1700" i="0" u="none" strike="noStrike" dirty="0">
                <a:solidFill>
                  <a:srgbClr val="000000"/>
                </a:solidFill>
                <a:effectLst/>
                <a:latin typeface="+mj-lt"/>
              </a:rPr>
              <a:t>per </a:t>
            </a:r>
            <a:r>
              <a:rPr lang="it-IT" sz="1700" b="1" i="0" u="none" strike="noStrike" dirty="0">
                <a:solidFill>
                  <a:srgbClr val="000000"/>
                </a:solidFill>
                <a:effectLst/>
                <a:latin typeface="+mj-lt"/>
              </a:rPr>
              <a:t>dimensione demografica dei comuni</a:t>
            </a:r>
            <a:endParaRPr lang="it-IT" sz="1700" dirty="0">
              <a:latin typeface="+mj-lt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9DDCC24-33A7-9031-53E2-F16E624D1937}"/>
              </a:ext>
            </a:extLst>
          </p:cNvPr>
          <p:cNvSpPr txBox="1"/>
          <p:nvPr/>
        </p:nvSpPr>
        <p:spPr>
          <a:xfrm>
            <a:off x="6231357" y="1166164"/>
            <a:ext cx="518400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</a:lstStyle>
          <a:p>
            <a:pPr algn="ctr"/>
            <a:r>
              <a:rPr lang="it-IT" sz="1700" b="1" dirty="0">
                <a:solidFill>
                  <a:srgbClr val="000000"/>
                </a:solidFill>
                <a:latin typeface="+mj-lt"/>
              </a:rPr>
              <a:t>Variazione </a:t>
            </a:r>
            <a:r>
              <a:rPr lang="it-IT" sz="1700" dirty="0">
                <a:solidFill>
                  <a:srgbClr val="000000"/>
                </a:solidFill>
              </a:rPr>
              <a:t>percentuale</a:t>
            </a:r>
            <a:r>
              <a:rPr lang="it-IT" sz="1700" b="1" dirty="0">
                <a:solidFill>
                  <a:srgbClr val="000000"/>
                </a:solidFill>
                <a:latin typeface="+mj-lt"/>
              </a:rPr>
              <a:t> delle imprese culturali e creative per filiera e dimensione demografica dei comuni </a:t>
            </a:r>
            <a:r>
              <a:rPr lang="it-IT" sz="1700" dirty="0">
                <a:solidFill>
                  <a:srgbClr val="000000"/>
                </a:solidFill>
              </a:rPr>
              <a:t>sedi di impresa </a:t>
            </a:r>
            <a:r>
              <a:rPr lang="it-IT" sz="1700" b="1" dirty="0">
                <a:solidFill>
                  <a:srgbClr val="000000"/>
                </a:solidFill>
                <a:latin typeface="+mj-lt"/>
              </a:rPr>
              <a:t>fra 2019 e 2023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8E9FEEAC-F1DE-9F13-ED76-856B1BD4F015}"/>
              </a:ext>
            </a:extLst>
          </p:cNvPr>
          <p:cNvGraphicFramePr>
            <a:graphicFrameLocks/>
          </p:cNvGraphicFramePr>
          <p:nvPr/>
        </p:nvGraphicFramePr>
        <p:xfrm>
          <a:off x="6153582" y="2473693"/>
          <a:ext cx="5520882" cy="3939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itolo 1">
            <a:extLst>
              <a:ext uri="{FF2B5EF4-FFF2-40B4-BE49-F238E27FC236}">
                <a16:creationId xmlns:a16="http://schemas.microsoft.com/office/drawing/2014/main" id="{5F66E9F7-3912-6555-B66F-76B87683E25B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19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Imprese Core e dimensione demografica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8BC931F9-3759-6B06-AD2A-CFE9D676C604}"/>
              </a:ext>
            </a:extLst>
          </p:cNvPr>
          <p:cNvCxnSpPr>
            <a:cxnSpLocks/>
          </p:cNvCxnSpPr>
          <p:nvPr/>
        </p:nvCxnSpPr>
        <p:spPr>
          <a:xfrm flipH="1">
            <a:off x="2887578" y="2468970"/>
            <a:ext cx="2623127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  <a:headEnd type="arrow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3A24A732-005D-347B-442E-53BD0944C16C}"/>
              </a:ext>
            </a:extLst>
          </p:cNvPr>
          <p:cNvCxnSpPr>
            <a:cxnSpLocks/>
          </p:cNvCxnSpPr>
          <p:nvPr/>
        </p:nvCxnSpPr>
        <p:spPr>
          <a:xfrm flipH="1">
            <a:off x="484906" y="3863029"/>
            <a:ext cx="2739557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  <a:tailEnd type="arrow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0CFD6DC-8316-40C0-AEEF-ACEC5FE4D21B}"/>
              </a:ext>
            </a:extLst>
          </p:cNvPr>
          <p:cNvSpPr txBox="1"/>
          <p:nvPr/>
        </p:nvSpPr>
        <p:spPr>
          <a:xfrm>
            <a:off x="-1" y="6657945"/>
            <a:ext cx="53244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/>
              <a:t>RAPPORTO ‘IO SONO CULTURA’ 2024 – UNIONCAMERE, CENTRO STUDI TAGLIACARNE, FONDAZIONE SYMBOLA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3E79108-0DB2-3335-1F27-DC4456A3E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73881"/>
            <a:ext cx="693505" cy="360023"/>
          </a:xfrm>
        </p:spPr>
        <p:txBody>
          <a:bodyPr/>
          <a:lstStyle/>
          <a:p>
            <a:fld id="{C0B00A54-1CDA-4F23-AE14-A2753BDFFEA2}" type="slidenum">
              <a:rPr lang="it-IT" smtClean="0"/>
              <a:pPr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95192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D50E494D-C2F3-0D75-B247-818AAE2A18A1}"/>
              </a:ext>
            </a:extLst>
          </p:cNvPr>
          <p:cNvCxnSpPr>
            <a:cxnSpLocks/>
          </p:cNvCxnSpPr>
          <p:nvPr/>
        </p:nvCxnSpPr>
        <p:spPr>
          <a:xfrm flipH="1">
            <a:off x="1373516" y="1899339"/>
            <a:ext cx="3266445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27C8CB19-9337-1F22-9E7B-A4858655745A}"/>
              </a:ext>
            </a:extLst>
          </p:cNvPr>
          <p:cNvCxnSpPr>
            <a:cxnSpLocks/>
          </p:cNvCxnSpPr>
          <p:nvPr/>
        </p:nvCxnSpPr>
        <p:spPr>
          <a:xfrm flipH="1">
            <a:off x="5804051" y="1917772"/>
            <a:ext cx="4627271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678301C3-E6CD-3C22-68FE-2200E4303C65}"/>
              </a:ext>
            </a:extLst>
          </p:cNvPr>
          <p:cNvCxnSpPr>
            <a:cxnSpLocks/>
          </p:cNvCxnSpPr>
          <p:nvPr/>
        </p:nvCxnSpPr>
        <p:spPr>
          <a:xfrm flipH="1">
            <a:off x="7037477" y="3164282"/>
            <a:ext cx="3955420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DBE8EA24-E82B-E84B-BA81-6411A375D928}"/>
              </a:ext>
            </a:extLst>
          </p:cNvPr>
          <p:cNvCxnSpPr>
            <a:cxnSpLocks/>
          </p:cNvCxnSpPr>
          <p:nvPr/>
        </p:nvCxnSpPr>
        <p:spPr>
          <a:xfrm flipH="1">
            <a:off x="1373516" y="3112649"/>
            <a:ext cx="3058116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B4750F20-AB4B-E0B4-AB2D-05BB01832887}"/>
              </a:ext>
            </a:extLst>
          </p:cNvPr>
          <p:cNvCxnSpPr>
            <a:cxnSpLocks/>
          </p:cNvCxnSpPr>
          <p:nvPr/>
        </p:nvCxnSpPr>
        <p:spPr>
          <a:xfrm flipH="1">
            <a:off x="7824559" y="4922342"/>
            <a:ext cx="4033647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magine 16">
            <a:extLst>
              <a:ext uri="{FF2B5EF4-FFF2-40B4-BE49-F238E27FC236}">
                <a16:creationId xmlns:a16="http://schemas.microsoft.com/office/drawing/2014/main" id="{056900C9-FC9E-6C92-287C-E1553E601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56" b="8166"/>
          <a:stretch/>
        </p:blipFill>
        <p:spPr>
          <a:xfrm>
            <a:off x="3238099" y="79082"/>
            <a:ext cx="5350174" cy="616302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9A8C2DE-9C28-DA38-E6DE-63E411C058C3}"/>
              </a:ext>
            </a:extLst>
          </p:cNvPr>
          <p:cNvSpPr txBox="1"/>
          <p:nvPr/>
        </p:nvSpPr>
        <p:spPr>
          <a:xfrm>
            <a:off x="422850" y="1543675"/>
            <a:ext cx="3528019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it-IT" sz="3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281</a:t>
            </a:r>
            <a:endParaRPr lang="it-IT" sz="390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6E85D4C-8E1A-773A-6738-425915FCF070}"/>
              </a:ext>
            </a:extLst>
          </p:cNvPr>
          <p:cNvSpPr txBox="1"/>
          <p:nvPr/>
        </p:nvSpPr>
        <p:spPr>
          <a:xfrm>
            <a:off x="8290349" y="5164490"/>
            <a:ext cx="3484649" cy="857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it-IT" sz="11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Più attrattive le località nel Nord</a:t>
            </a:r>
            <a:r>
              <a:rPr lang="it-IT" sz="11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it-IT" sz="1100" dirty="0">
                <a:solidFill>
                  <a:srgbClr val="000000"/>
                </a:solidFill>
                <a:cs typeface="Calibri" panose="020F0502020204030204" pitchFamily="34" charset="0"/>
              </a:rPr>
              <a:t>in Piemonte e in Lombardia la densità turistica dei comuni con musei/siti archeologici è 21 e 15 volte rispetto ai comuni privi di attrattività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B27B9A0D-359E-1430-E409-FBC0DE30EAEB}"/>
              </a:ext>
            </a:extLst>
          </p:cNvPr>
          <p:cNvSpPr txBox="1">
            <a:spLocks/>
          </p:cNvSpPr>
          <p:nvPr/>
        </p:nvSpPr>
        <p:spPr>
          <a:xfrm>
            <a:off x="1" y="210129"/>
            <a:ext cx="121919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Imprese Core e presenza di attrazioni museali/archeologiche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18593BA-6DE6-9A6B-F54E-48807C1E7F1F}"/>
              </a:ext>
            </a:extLst>
          </p:cNvPr>
          <p:cNvSpPr txBox="1"/>
          <p:nvPr/>
        </p:nvSpPr>
        <p:spPr>
          <a:xfrm>
            <a:off x="422850" y="2902620"/>
            <a:ext cx="390851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it-IT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6,5%</a:t>
            </a:r>
            <a:br>
              <a:rPr lang="it-IT" sz="2600" b="1" dirty="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it-IT" sz="160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BFCDC37-581B-9A1B-BA6D-747A7F44186F}"/>
              </a:ext>
            </a:extLst>
          </p:cNvPr>
          <p:cNvSpPr txBox="1"/>
          <p:nvPr/>
        </p:nvSpPr>
        <p:spPr>
          <a:xfrm>
            <a:off x="8409204" y="4007431"/>
            <a:ext cx="352801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800"/>
              </a:spcAft>
            </a:pPr>
            <a:r>
              <a:rPr lang="it-IT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100 milioni di visitatori paganti</a:t>
            </a:r>
            <a:endParaRPr lang="it-IT" sz="170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8D9ABE8-37BF-C260-BDC0-2E59E5861910}"/>
              </a:ext>
            </a:extLst>
          </p:cNvPr>
          <p:cNvSpPr txBox="1"/>
          <p:nvPr/>
        </p:nvSpPr>
        <p:spPr>
          <a:xfrm>
            <a:off x="422850" y="2106339"/>
            <a:ext cx="327494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700" dirty="0">
                <a:solidFill>
                  <a:srgbClr val="000000"/>
                </a:solidFill>
                <a:cs typeface="Calibri" panose="020F0502020204030204" pitchFamily="34" charset="0"/>
              </a:rPr>
              <a:t>comuni con almeno un museo o un’area archeologica statale</a:t>
            </a:r>
            <a:endParaRPr lang="it-IT" sz="170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F0370D0-E55B-B0BA-31DD-1DA8A79BCBBB}"/>
              </a:ext>
            </a:extLst>
          </p:cNvPr>
          <p:cNvSpPr txBox="1"/>
          <p:nvPr/>
        </p:nvSpPr>
        <p:spPr>
          <a:xfrm>
            <a:off x="410490" y="3341458"/>
            <a:ext cx="341225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7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incidenza delle imprese culturali e creative sul totale comunale</a:t>
            </a:r>
            <a:endParaRPr lang="it-IT" sz="1700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C0683A2-CFD5-3D42-3BF5-68FFB97C51B7}"/>
              </a:ext>
            </a:extLst>
          </p:cNvPr>
          <p:cNvSpPr txBox="1"/>
          <p:nvPr/>
        </p:nvSpPr>
        <p:spPr>
          <a:xfrm>
            <a:off x="410490" y="3953713"/>
            <a:ext cx="286378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(3,9% nei comuni</a:t>
            </a:r>
            <a:r>
              <a:rPr lang="it-IT" sz="11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SENZA </a:t>
            </a:r>
            <a:r>
              <a:rPr lang="it-IT" sz="11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attrattività museali/archeologiche)</a:t>
            </a:r>
            <a:endParaRPr lang="it-IT" sz="110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CE7D788-EAAD-D5D8-C8CE-FDAA4D0B0E31}"/>
              </a:ext>
            </a:extLst>
          </p:cNvPr>
          <p:cNvSpPr txBox="1"/>
          <p:nvPr/>
        </p:nvSpPr>
        <p:spPr>
          <a:xfrm>
            <a:off x="8336197" y="1540654"/>
            <a:ext cx="3528019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800"/>
              </a:spcAft>
            </a:pPr>
            <a:r>
              <a:rPr lang="it-IT" sz="3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4.895</a:t>
            </a:r>
            <a:endParaRPr lang="it-IT" sz="390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77E131D-DDE9-1581-B2A5-4A095F108FB8}"/>
              </a:ext>
            </a:extLst>
          </p:cNvPr>
          <p:cNvSpPr txBox="1"/>
          <p:nvPr/>
        </p:nvSpPr>
        <p:spPr>
          <a:xfrm>
            <a:off x="8875298" y="2106339"/>
            <a:ext cx="298791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700" dirty="0">
                <a:solidFill>
                  <a:srgbClr val="000000"/>
                </a:solidFill>
                <a:cs typeface="Calibri" panose="020F0502020204030204" pitchFamily="34" charset="0"/>
              </a:rPr>
              <a:t>presenze turistiche per kmq </a:t>
            </a:r>
            <a:endParaRPr lang="it-IT" sz="1700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63E683E-C68F-71E7-1248-39689F549ECF}"/>
              </a:ext>
            </a:extLst>
          </p:cNvPr>
          <p:cNvSpPr txBox="1"/>
          <p:nvPr/>
        </p:nvSpPr>
        <p:spPr>
          <a:xfrm>
            <a:off x="8999428" y="2376543"/>
            <a:ext cx="28637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100" dirty="0">
                <a:solidFill>
                  <a:srgbClr val="000000"/>
                </a:solidFill>
                <a:cs typeface="Calibri" panose="020F0502020204030204" pitchFamily="34" charset="0"/>
              </a:rPr>
              <a:t>quattro volte in più rispetto agli altri comuni</a:t>
            </a:r>
            <a:endParaRPr lang="it-IT" sz="1100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B7F2C52-8E09-03BB-9ACC-4D3A45FB9A9B}"/>
              </a:ext>
            </a:extLst>
          </p:cNvPr>
          <p:cNvSpPr txBox="1"/>
          <p:nvPr/>
        </p:nvSpPr>
        <p:spPr>
          <a:xfrm>
            <a:off x="7954698" y="2902620"/>
            <a:ext cx="390851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800"/>
              </a:spcAft>
            </a:pPr>
            <a:r>
              <a:rPr lang="it-IT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61%</a:t>
            </a:r>
            <a:br>
              <a:rPr lang="it-IT" sz="2600" b="1" dirty="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it-IT" sz="160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301BA92-DF8A-DEB6-121A-CEBFFC84DD05}"/>
              </a:ext>
            </a:extLst>
          </p:cNvPr>
          <p:cNvSpPr txBox="1"/>
          <p:nvPr/>
        </p:nvSpPr>
        <p:spPr>
          <a:xfrm>
            <a:off x="7954698" y="3311029"/>
            <a:ext cx="3867332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7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quota di presenze straniere sul totale</a:t>
            </a:r>
            <a:endParaRPr lang="it-IT" sz="1700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7E6C0FB7-4EAB-C0CB-610A-213BDD172C61}"/>
              </a:ext>
            </a:extLst>
          </p:cNvPr>
          <p:cNvSpPr txBox="1"/>
          <p:nvPr/>
        </p:nvSpPr>
        <p:spPr>
          <a:xfrm>
            <a:off x="8917722" y="3593684"/>
            <a:ext cx="28637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100" dirty="0">
                <a:solidFill>
                  <a:srgbClr val="000000"/>
                </a:solidFill>
                <a:cs typeface="Calibri" panose="020F0502020204030204" pitchFamily="34" charset="0"/>
              </a:rPr>
              <a:t>vs il 49% degli altri comuni</a:t>
            </a:r>
            <a:endParaRPr lang="it-IT" sz="1100" dirty="0"/>
          </a:p>
        </p:txBody>
      </p:sp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5F4F1C3C-1466-23BF-B1BA-7A45E28D7211}"/>
              </a:ext>
            </a:extLst>
          </p:cNvPr>
          <p:cNvSpPr/>
          <p:nvPr/>
        </p:nvSpPr>
        <p:spPr>
          <a:xfrm>
            <a:off x="8290349" y="5113547"/>
            <a:ext cx="3531681" cy="903225"/>
          </a:xfrm>
          <a:prstGeom prst="roundRect">
            <a:avLst>
              <a:gd name="adj" fmla="val 5997"/>
            </a:avLst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21901A0D-9845-9B11-90B6-6BF5E46A8FFA}"/>
              </a:ext>
            </a:extLst>
          </p:cNvPr>
          <p:cNvSpPr txBox="1"/>
          <p:nvPr/>
        </p:nvSpPr>
        <p:spPr>
          <a:xfrm>
            <a:off x="-1" y="6657945"/>
            <a:ext cx="53244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/>
              <a:t>RAPPORTO ‘IO SONO CULTURA’ 2024 – UNIONCAMERE, CENTRO STUDI TAGLIACARNE, FONDAZIONE SYMBOLA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F34008C-7198-CA46-6D9F-81D52BDE2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73881"/>
            <a:ext cx="693505" cy="360023"/>
          </a:xfrm>
        </p:spPr>
        <p:txBody>
          <a:bodyPr/>
          <a:lstStyle/>
          <a:p>
            <a:fld id="{C0B00A54-1CDA-4F23-AE14-A2753BDFFEA2}" type="slidenum">
              <a:rPr lang="it-IT" smtClean="0"/>
              <a:pPr/>
              <a:t>12</a:t>
            </a:fld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2E4FAC8-47A9-4DBC-0D82-1FF1275EF9E6}"/>
              </a:ext>
            </a:extLst>
          </p:cNvPr>
          <p:cNvSpPr txBox="1"/>
          <p:nvPr/>
        </p:nvSpPr>
        <p:spPr>
          <a:xfrm>
            <a:off x="422850" y="4565738"/>
            <a:ext cx="3484649" cy="469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it-IT" sz="11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Questi risultati confermano quelli ottenuti per i comuni comprendenti siti UNESCO</a:t>
            </a:r>
            <a:endParaRPr lang="it-IT" sz="110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47287A15-0F5F-968B-0F76-0D2F90CD12EC}"/>
              </a:ext>
            </a:extLst>
          </p:cNvPr>
          <p:cNvSpPr/>
          <p:nvPr/>
        </p:nvSpPr>
        <p:spPr>
          <a:xfrm>
            <a:off x="422850" y="4501148"/>
            <a:ext cx="3531681" cy="604095"/>
          </a:xfrm>
          <a:prstGeom prst="roundRect">
            <a:avLst>
              <a:gd name="adj" fmla="val 5997"/>
            </a:avLst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A204926-B688-B9BD-735A-BBDCE4A88142}"/>
              </a:ext>
            </a:extLst>
          </p:cNvPr>
          <p:cNvSpPr txBox="1"/>
          <p:nvPr/>
        </p:nvSpPr>
        <p:spPr>
          <a:xfrm>
            <a:off x="1553312" y="6268661"/>
            <a:ext cx="94395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ea typeface="Roboto" panose="02000000000000000000" pitchFamily="2" charset="0"/>
                <a:cs typeface="Calibri" panose="020F0502020204030204" pitchFamily="34" charset="0"/>
              </a:rPr>
              <a:t>Si pone sempre più il tema della valutazione degli impatti  nei territori (ad esempio degli eventi circoscritti) </a:t>
            </a:r>
          </a:p>
        </p:txBody>
      </p:sp>
    </p:spTree>
    <p:extLst>
      <p:ext uri="{BB962C8B-B14F-4D97-AF65-F5344CB8AC3E}">
        <p14:creationId xmlns:p14="http://schemas.microsoft.com/office/powerpoint/2010/main" val="3963976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20B90BDE-6EEF-EE8B-E778-DB24331C53ED}"/>
              </a:ext>
            </a:extLst>
          </p:cNvPr>
          <p:cNvCxnSpPr>
            <a:cxnSpLocks/>
          </p:cNvCxnSpPr>
          <p:nvPr/>
        </p:nvCxnSpPr>
        <p:spPr>
          <a:xfrm>
            <a:off x="8289758" y="4649806"/>
            <a:ext cx="1789497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5D7F0721-C9EF-EEE9-2887-494140B231F5}"/>
              </a:ext>
            </a:extLst>
          </p:cNvPr>
          <p:cNvCxnSpPr>
            <a:cxnSpLocks/>
          </p:cNvCxnSpPr>
          <p:nvPr/>
        </p:nvCxnSpPr>
        <p:spPr>
          <a:xfrm>
            <a:off x="2053389" y="4283242"/>
            <a:ext cx="1789497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99915534-CE6A-EA26-9DEE-AD4FBA818393}"/>
              </a:ext>
            </a:extLst>
          </p:cNvPr>
          <p:cNvCxnSpPr>
            <a:cxnSpLocks/>
          </p:cNvCxnSpPr>
          <p:nvPr/>
        </p:nvCxnSpPr>
        <p:spPr>
          <a:xfrm flipV="1">
            <a:off x="2053389" y="2944358"/>
            <a:ext cx="0" cy="1338884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ABEFECD3-F9A8-8CD8-5F8D-9B3B63C387DC}"/>
              </a:ext>
            </a:extLst>
          </p:cNvPr>
          <p:cNvCxnSpPr>
            <a:cxnSpLocks/>
          </p:cNvCxnSpPr>
          <p:nvPr/>
        </p:nvCxnSpPr>
        <p:spPr>
          <a:xfrm flipV="1">
            <a:off x="10079255" y="3310922"/>
            <a:ext cx="0" cy="1338884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CBBA3390-F114-BAAD-EC80-AB69AB18799F}"/>
              </a:ext>
            </a:extLst>
          </p:cNvPr>
          <p:cNvCxnSpPr>
            <a:cxnSpLocks/>
          </p:cNvCxnSpPr>
          <p:nvPr/>
        </p:nvCxnSpPr>
        <p:spPr>
          <a:xfrm flipV="1">
            <a:off x="5948413" y="2813554"/>
            <a:ext cx="0" cy="1338884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magine 13">
            <a:extLst>
              <a:ext uri="{FF2B5EF4-FFF2-40B4-BE49-F238E27FC236}">
                <a16:creationId xmlns:a16="http://schemas.microsoft.com/office/drawing/2014/main" id="{6ABF3746-5C04-8B65-F6B1-75BB5EF32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891" y="638877"/>
            <a:ext cx="11056218" cy="621912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46CDEC0-90AA-6939-818A-4652783BD8B4}"/>
              </a:ext>
            </a:extLst>
          </p:cNvPr>
          <p:cNvSpPr txBox="1"/>
          <p:nvPr/>
        </p:nvSpPr>
        <p:spPr>
          <a:xfrm>
            <a:off x="504826" y="1928695"/>
            <a:ext cx="31965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40,9 mld</a:t>
            </a:r>
          </a:p>
          <a:p>
            <a:pPr algn="ctr"/>
            <a:r>
              <a:rPr lang="it-IT" sz="1700" dirty="0"/>
              <a:t>(48,4% della spesa turistica complessiva)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40B62E1-2F81-E73A-E759-934C906B8DB7}"/>
              </a:ext>
            </a:extLst>
          </p:cNvPr>
          <p:cNvSpPr txBox="1"/>
          <p:nvPr/>
        </p:nvSpPr>
        <p:spPr>
          <a:xfrm>
            <a:off x="4377769" y="2059501"/>
            <a:ext cx="3234495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387 milioni</a:t>
            </a:r>
          </a:p>
          <a:p>
            <a:pPr algn="ctr"/>
            <a:r>
              <a:rPr lang="it-IT" sz="1700" dirty="0"/>
              <a:t>(+59% rispetto al 2022)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B178066-17A5-2FAA-D270-ACD4279639B6}"/>
              </a:ext>
            </a:extLst>
          </p:cNvPr>
          <p:cNvSpPr txBox="1"/>
          <p:nvPr/>
        </p:nvSpPr>
        <p:spPr>
          <a:xfrm>
            <a:off x="8395096" y="2556869"/>
            <a:ext cx="3234495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204 milioni</a:t>
            </a:r>
          </a:p>
          <a:p>
            <a:pPr algn="ctr"/>
            <a:r>
              <a:rPr lang="it-IT" sz="1700" dirty="0"/>
              <a:t>(+44% rispetto al 2022)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1666054C-EAF9-B7BA-4546-01D724351EEC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19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valore economico del turismo culturale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26DC5AD-73E8-1914-DC42-3D045016FD1F}"/>
              </a:ext>
            </a:extLst>
          </p:cNvPr>
          <p:cNvSpPr txBox="1"/>
          <p:nvPr/>
        </p:nvSpPr>
        <p:spPr>
          <a:xfrm>
            <a:off x="-1" y="6657945"/>
            <a:ext cx="53244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/>
              <a:t>RAPPORTO ‘IO SONO CULTURA’ 2024 – UNIONCAMERE, CENTRO STUDI TAGLIACARNE, FONDAZIONE SYMBOLA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084A16B-84CC-BD53-6961-A3952F9565C2}"/>
              </a:ext>
            </a:extLst>
          </p:cNvPr>
          <p:cNvSpPr txBox="1"/>
          <p:nvPr/>
        </p:nvSpPr>
        <p:spPr>
          <a:xfrm>
            <a:off x="433137" y="1123432"/>
            <a:ext cx="333996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SPESA TURISTICA CON CONSUMI CULTURALI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97D5EA6-4DE3-EE6A-877D-489CA4F65818}"/>
              </a:ext>
            </a:extLst>
          </p:cNvPr>
          <p:cNvSpPr txBox="1"/>
          <p:nvPr/>
        </p:nvSpPr>
        <p:spPr>
          <a:xfrm>
            <a:off x="3797425" y="1123432"/>
            <a:ext cx="459715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PRESENZE  TURISTICHE  CHE HANNO INCLUSO ESPERIENZE LEGATE ALLA CULTURA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45EBB09-AD87-07FA-9412-F37DDD88121B}"/>
              </a:ext>
            </a:extLst>
          </p:cNvPr>
          <p:cNvSpPr txBox="1"/>
          <p:nvPr/>
        </p:nvSpPr>
        <p:spPr>
          <a:xfrm>
            <a:off x="8226215" y="1139959"/>
            <a:ext cx="3566255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TURISTI CHE INDICANO IL PATRIMONIO ARTISTICO/MONUMENTALE COME MOTIVAZIONE DEL VIAGGIO</a:t>
            </a:r>
          </a:p>
        </p:txBody>
      </p:sp>
      <p:sp>
        <p:nvSpPr>
          <p:cNvPr id="2" name="Segnaposto numero diapositiva 3">
            <a:extLst>
              <a:ext uri="{FF2B5EF4-FFF2-40B4-BE49-F238E27FC236}">
                <a16:creationId xmlns:a16="http://schemas.microsoft.com/office/drawing/2014/main" id="{962081DE-F9AE-E02B-8C87-3250AC196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73881"/>
            <a:ext cx="693505" cy="360023"/>
          </a:xfrm>
        </p:spPr>
        <p:txBody>
          <a:bodyPr/>
          <a:lstStyle/>
          <a:p>
            <a:fld id="{C0B00A54-1CDA-4F23-AE14-A2753BDFFEA2}" type="slidenum">
              <a:rPr lang="it-IT" smtClean="0"/>
              <a:pPr/>
              <a:t>13</a:t>
            </a:fld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96BB69B-A468-AA46-835C-953C6C418297}"/>
              </a:ext>
            </a:extLst>
          </p:cNvPr>
          <p:cNvSpPr txBox="1"/>
          <p:nvPr/>
        </p:nvSpPr>
        <p:spPr>
          <a:xfrm>
            <a:off x="10624457" y="6657944"/>
            <a:ext cx="81543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/>
              <a:t> DATI ISNART</a:t>
            </a:r>
          </a:p>
        </p:txBody>
      </p:sp>
    </p:spTree>
    <p:extLst>
      <p:ext uri="{BB962C8B-B14F-4D97-AF65-F5344CB8AC3E}">
        <p14:creationId xmlns:p14="http://schemas.microsoft.com/office/powerpoint/2010/main" val="895614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7EFA8D6A-EE73-D8E7-5F6E-FC63C060048B}"/>
              </a:ext>
            </a:extLst>
          </p:cNvPr>
          <p:cNvSpPr txBox="1"/>
          <p:nvPr/>
        </p:nvSpPr>
        <p:spPr>
          <a:xfrm>
            <a:off x="8046969" y="3948641"/>
            <a:ext cx="3583672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700"/>
              </a:spcBef>
              <a:buClr>
                <a:srgbClr val="3366CC"/>
              </a:buClr>
            </a:pPr>
            <a:r>
              <a:rPr lang="it-IT" sz="1700" b="1" dirty="0">
                <a:solidFill>
                  <a:srgbClr val="222222"/>
                </a:solidFill>
                <a:latin typeface="+mj-lt"/>
              </a:rPr>
              <a:t>Videogiochi</a:t>
            </a:r>
            <a:r>
              <a:rPr lang="it-IT" sz="17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it-IT" sz="1700" b="0" dirty="0">
                <a:solidFill>
                  <a:srgbClr val="222222"/>
                </a:solidFill>
                <a:effectLst/>
              </a:rPr>
              <a:t>con machine learning per migliorare l’esperienza di gaming </a:t>
            </a:r>
            <a:br>
              <a:rPr lang="it-IT" sz="1700" dirty="0"/>
            </a:br>
            <a:r>
              <a:rPr lang="it-IT" sz="1700" b="1" dirty="0">
                <a:solidFill>
                  <a:srgbClr val="222222"/>
                </a:solidFill>
                <a:latin typeface="+mj-lt"/>
              </a:rPr>
              <a:t>Progettazione</a:t>
            </a:r>
            <a:r>
              <a:rPr lang="it-IT" sz="17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 </a:t>
            </a:r>
            <a:r>
              <a:rPr lang="it-IT" sz="1700" b="0" dirty="0">
                <a:solidFill>
                  <a:srgbClr val="222222"/>
                </a:solidFill>
                <a:effectLst/>
              </a:rPr>
              <a:t>(architettura e design) e </a:t>
            </a:r>
            <a:r>
              <a:rPr lang="it-IT" sz="1700" b="1" dirty="0">
                <a:solidFill>
                  <a:srgbClr val="222222"/>
                </a:solidFill>
                <a:latin typeface="+mj-lt"/>
              </a:rPr>
              <a:t>Comunicazione </a:t>
            </a:r>
            <a:r>
              <a:rPr lang="it-IT" sz="1700" b="0" dirty="0">
                <a:solidFill>
                  <a:srgbClr val="222222"/>
                </a:solidFill>
                <a:effectLst/>
              </a:rPr>
              <a:t>con personalizzazione dei contenuti, riduzione dei tempi di produzione e maggior capacità di ingaggio nelle diverse nicchie di mercato</a:t>
            </a:r>
            <a:endParaRPr lang="it-IT" sz="1700" dirty="0">
              <a:cs typeface="Calibri" panose="020F050202020403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B310366-FF63-CE06-89C9-51A23555B478}"/>
              </a:ext>
            </a:extLst>
          </p:cNvPr>
          <p:cNvSpPr txBox="1"/>
          <p:nvPr/>
        </p:nvSpPr>
        <p:spPr>
          <a:xfrm>
            <a:off x="746533" y="3953323"/>
            <a:ext cx="3583671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700" b="1" dirty="0">
                <a:solidFill>
                  <a:srgbClr val="222222"/>
                </a:solidFill>
                <a:latin typeface="+mj-lt"/>
              </a:rPr>
              <a:t>Audiovisivo</a:t>
            </a:r>
            <a:r>
              <a:rPr lang="it-IT" sz="17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it-IT" sz="1700" dirty="0">
                <a:solidFill>
                  <a:srgbClr val="222222"/>
                </a:solidFill>
              </a:rPr>
              <a:t>(turismo legato ai luoghi legati alle riprese)</a:t>
            </a:r>
          </a:p>
          <a:p>
            <a:r>
              <a:rPr lang="it-IT" sz="1700" b="1" dirty="0">
                <a:solidFill>
                  <a:srgbClr val="222222"/>
                </a:solidFill>
                <a:latin typeface="+mj-lt"/>
              </a:rPr>
              <a:t>Videogiochi</a:t>
            </a:r>
            <a:r>
              <a:rPr lang="it-IT" sz="17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it-IT" sz="1700" dirty="0">
                <a:solidFill>
                  <a:srgbClr val="222222"/>
                </a:solidFill>
              </a:rPr>
              <a:t>(</a:t>
            </a:r>
            <a:r>
              <a:rPr lang="it-IT" sz="1700" b="0" i="0" dirty="0">
                <a:solidFill>
                  <a:srgbClr val="222222"/>
                </a:solidFill>
                <a:effectLst/>
              </a:rPr>
              <a:t>sviluppo di contenuti stilisticamente distintivi e in forte connessione con il territorio</a:t>
            </a:r>
            <a:endParaRPr lang="it-IT" sz="1700" dirty="0">
              <a:solidFill>
                <a:srgbClr val="222222"/>
              </a:solidFill>
            </a:endParaRPr>
          </a:p>
          <a:p>
            <a:r>
              <a:rPr lang="it-IT" sz="1700" b="1" dirty="0">
                <a:solidFill>
                  <a:srgbClr val="222222"/>
                </a:solidFill>
                <a:latin typeface="+mj-lt"/>
              </a:rPr>
              <a:t>Editoria</a:t>
            </a:r>
            <a:r>
              <a:rPr lang="it-IT" sz="1700" dirty="0">
                <a:solidFill>
                  <a:srgbClr val="222222"/>
                </a:solidFill>
              </a:rPr>
              <a:t> (i </a:t>
            </a:r>
            <a:r>
              <a:rPr lang="it-IT" sz="1700" b="0" i="0" dirty="0">
                <a:solidFill>
                  <a:srgbClr val="222222"/>
                </a:solidFill>
                <a:effectLst/>
              </a:rPr>
              <a:t>fumettisti hanno creato packaging innovativi per piccoli produttori enogastronomici)</a:t>
            </a:r>
            <a:endParaRPr lang="it-IT" sz="1700" u="sng" dirty="0">
              <a:solidFill>
                <a:srgbClr val="222222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BF7522A-5CCD-3ECC-17EE-61891B39174B}"/>
              </a:ext>
            </a:extLst>
          </p:cNvPr>
          <p:cNvSpPr txBox="1"/>
          <p:nvPr/>
        </p:nvSpPr>
        <p:spPr>
          <a:xfrm>
            <a:off x="8333498" y="3223630"/>
            <a:ext cx="301061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INTRODUZIONE DELL’IA NEI PROCESSI CREATIVI</a:t>
            </a:r>
            <a:endParaRPr lang="it-IT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0D92F89-56FF-0EF2-F0B5-CEF2E5F39CAA}"/>
              </a:ext>
            </a:extLst>
          </p:cNvPr>
          <p:cNvSpPr txBox="1"/>
          <p:nvPr/>
        </p:nvSpPr>
        <p:spPr>
          <a:xfrm>
            <a:off x="1082654" y="3228312"/>
            <a:ext cx="26028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700" b="1" i="0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FORTE RELAZIONE CON IL TURISMO</a:t>
            </a:r>
            <a:endParaRPr lang="it-IT" sz="17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CasellaDiTesto 7">
            <a:extLst>
              <a:ext uri="{FF2B5EF4-FFF2-40B4-BE49-F238E27FC236}">
                <a16:creationId xmlns:a16="http://schemas.microsoft.com/office/drawing/2014/main" id="{3D4AA1BB-A8DB-0E51-6889-0DD21A938FD2}"/>
              </a:ext>
            </a:extLst>
          </p:cNvPr>
          <p:cNvSpPr txBox="1"/>
          <p:nvPr/>
        </p:nvSpPr>
        <p:spPr>
          <a:xfrm>
            <a:off x="4752537" y="3223630"/>
            <a:ext cx="2618299" cy="615553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WELFARE </a:t>
            </a:r>
          </a:p>
          <a:p>
            <a:pPr algn="ctr"/>
            <a:r>
              <a:rPr lang="it-IT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CULTURALE</a:t>
            </a:r>
            <a:endParaRPr lang="it-IT" sz="17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Roboto" panose="02000000000000000000" pitchFamily="2" charset="0"/>
            </a:endParaRPr>
          </a:p>
        </p:txBody>
      </p:sp>
      <p:sp>
        <p:nvSpPr>
          <p:cNvPr id="12" name="CasellaDiTesto 12">
            <a:extLst>
              <a:ext uri="{FF2B5EF4-FFF2-40B4-BE49-F238E27FC236}">
                <a16:creationId xmlns:a16="http://schemas.microsoft.com/office/drawing/2014/main" id="{C3EA8E1C-7F09-CE7F-92E7-1BFDA7DFB554}"/>
              </a:ext>
            </a:extLst>
          </p:cNvPr>
          <p:cNvSpPr txBox="1"/>
          <p:nvPr/>
        </p:nvSpPr>
        <p:spPr>
          <a:xfrm>
            <a:off x="4463298" y="3948641"/>
            <a:ext cx="3583671" cy="180517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700" dirty="0">
                <a:solidFill>
                  <a:srgbClr val="222222"/>
                </a:solidFill>
              </a:rPr>
              <a:t>Esiste una </a:t>
            </a:r>
            <a:r>
              <a:rPr lang="it-IT" sz="1700" b="1" dirty="0">
                <a:solidFill>
                  <a:srgbClr val="222222"/>
                </a:solidFill>
                <a:latin typeface="+mj-lt"/>
              </a:rPr>
              <a:t>correlazione tra partecipazione culturale e qualità della vita</a:t>
            </a:r>
            <a:r>
              <a:rPr lang="it-IT" sz="1700" dirty="0">
                <a:solidFill>
                  <a:srgbClr val="222222"/>
                </a:solidFill>
              </a:rPr>
              <a:t>: in Italia stanno prendendo forma le prime politiche regionali culturali, espresse con il neologismo tutto italiano di welfare culturale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FF699DF5-DAAB-1865-1FB7-7B7854C0E534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19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 trend emergono dal Rapporto?</a:t>
            </a:r>
          </a:p>
        </p:txBody>
      </p:sp>
      <p:pic>
        <p:nvPicPr>
          <p:cNvPr id="11" name="Immagine 10" descr="Immagine che contiene statua, arte, scultura, bianco e nero&#10;&#10;Descrizione generata automaticamente">
            <a:extLst>
              <a:ext uri="{FF2B5EF4-FFF2-40B4-BE49-F238E27FC236}">
                <a16:creationId xmlns:a16="http://schemas.microsoft.com/office/drawing/2014/main" id="{AC08C111-5A74-EBF8-135F-610AB98F9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17777" r="62578" b="15418"/>
          <a:stretch/>
        </p:blipFill>
        <p:spPr>
          <a:xfrm>
            <a:off x="8846810" y="1271005"/>
            <a:ext cx="1700935" cy="1952625"/>
          </a:xfrm>
          <a:prstGeom prst="rect">
            <a:avLst/>
          </a:prstGeom>
        </p:spPr>
      </p:pic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F4D1E608-2A57-6303-7793-59AE6CE46991}"/>
              </a:ext>
            </a:extLst>
          </p:cNvPr>
          <p:cNvCxnSpPr>
            <a:cxnSpLocks/>
          </p:cNvCxnSpPr>
          <p:nvPr/>
        </p:nvCxnSpPr>
        <p:spPr>
          <a:xfrm flipH="1">
            <a:off x="746533" y="3805317"/>
            <a:ext cx="3377792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D16ABCFE-EA76-2044-3F68-8FDA34BC0FA9}"/>
              </a:ext>
            </a:extLst>
          </p:cNvPr>
          <p:cNvCxnSpPr>
            <a:cxnSpLocks/>
          </p:cNvCxnSpPr>
          <p:nvPr/>
        </p:nvCxnSpPr>
        <p:spPr>
          <a:xfrm flipH="1">
            <a:off x="4407104" y="3800634"/>
            <a:ext cx="3377792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56C29DF2-09B6-EB98-E134-5F2AE2070575}"/>
              </a:ext>
            </a:extLst>
          </p:cNvPr>
          <p:cNvCxnSpPr>
            <a:cxnSpLocks/>
          </p:cNvCxnSpPr>
          <p:nvPr/>
        </p:nvCxnSpPr>
        <p:spPr>
          <a:xfrm flipH="1">
            <a:off x="8046969" y="3800793"/>
            <a:ext cx="3377792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Immagine 24" descr="Immagine che contiene calzature, statua, vestiti, arte&#10;&#10;Descrizione generata automaticamente">
            <a:extLst>
              <a:ext uri="{FF2B5EF4-FFF2-40B4-BE49-F238E27FC236}">
                <a16:creationId xmlns:a16="http://schemas.microsoft.com/office/drawing/2014/main" id="{3585358D-F68B-681D-2EA7-4FD633EC2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6" t="11053" r="12031" b="8195"/>
          <a:stretch/>
        </p:blipFill>
        <p:spPr>
          <a:xfrm>
            <a:off x="1449058" y="1166232"/>
            <a:ext cx="1860354" cy="2057398"/>
          </a:xfrm>
          <a:prstGeom prst="rect">
            <a:avLst/>
          </a:prstGeom>
        </p:spPr>
      </p:pic>
      <p:pic>
        <p:nvPicPr>
          <p:cNvPr id="16" name="Immagine 15" descr="Immagine che contiene circuito, Componente elettrico, Ingegneria elettronica, Componente di circuito&#10;&#10;Descrizione generata automaticamente">
            <a:extLst>
              <a:ext uri="{FF2B5EF4-FFF2-40B4-BE49-F238E27FC236}">
                <a16:creationId xmlns:a16="http://schemas.microsoft.com/office/drawing/2014/main" id="{70AAE9D8-B49D-E6F4-C9E1-F7C7BF7D54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5" t="18169" r="22578" b="16765"/>
          <a:stretch/>
        </p:blipFill>
        <p:spPr>
          <a:xfrm>
            <a:off x="4472897" y="1359429"/>
            <a:ext cx="2924026" cy="1952625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22912EC-54B5-5590-03D7-4C42D0D34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0A54-1CDA-4F23-AE14-A2753BDFFEA2}" type="slidenum">
              <a:rPr lang="it-IT" smtClean="0"/>
              <a:pPr/>
              <a:t>14</a:t>
            </a:fld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095C0B9-CE7A-510D-E043-85BC06F80E39}"/>
              </a:ext>
            </a:extLst>
          </p:cNvPr>
          <p:cNvSpPr txBox="1"/>
          <p:nvPr/>
        </p:nvSpPr>
        <p:spPr>
          <a:xfrm>
            <a:off x="-1" y="6657945"/>
            <a:ext cx="53244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/>
              <a:t>RAPPORTO ‘IO SONO CULTURA’ 2024 – UNIONCAMERE, CENTRO STUDI TAGLIACARNE, FONDAZIONE SYMBOLA</a:t>
            </a:r>
          </a:p>
        </p:txBody>
      </p:sp>
    </p:spTree>
    <p:extLst>
      <p:ext uri="{BB962C8B-B14F-4D97-AF65-F5344CB8AC3E}">
        <p14:creationId xmlns:p14="http://schemas.microsoft.com/office/powerpoint/2010/main" val="1243445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EABF2A92-587A-3DDD-7988-72603CFBC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183" y="3732573"/>
            <a:ext cx="2701568" cy="2594457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AE9418B-DA36-1B05-7087-6B1A95D5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3788-01D4-4D78-8691-FEB586BD251B}" type="slidenum">
              <a:rPr lang="it-IT" smtClean="0"/>
              <a:t>15</a:t>
            </a:fld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44CDBB3-A84E-8AC0-85CA-CE1B79A6EF5B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19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 e settore culturale e creativo secondo l’UE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D40D39F-B20E-0252-E17D-A1B847484EF3}"/>
              </a:ext>
            </a:extLst>
          </p:cNvPr>
          <p:cNvSpPr txBox="1"/>
          <p:nvPr/>
        </p:nvSpPr>
        <p:spPr>
          <a:xfrm>
            <a:off x="3217257" y="6657944"/>
            <a:ext cx="83902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700"/>
            </a:lvl1pPr>
          </a:lstStyle>
          <a:p>
            <a:pPr algn="r"/>
            <a:r>
              <a:rPr lang="en-US" dirty="0"/>
              <a:t>COMMISSIONE UE, “OPPORTUNITIES AND CHALLENGES OF ARTIFICIAL INTELLIGENCE TECHNOLOGIES FOR THE CULTURAL AND CREATIVE SECTORS”</a:t>
            </a:r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7592986-5CB9-EA29-77DA-01CFCF93E781}"/>
              </a:ext>
            </a:extLst>
          </p:cNvPr>
          <p:cNvSpPr txBox="1"/>
          <p:nvPr/>
        </p:nvSpPr>
        <p:spPr>
          <a:xfrm>
            <a:off x="401093" y="1325563"/>
            <a:ext cx="27466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OPPORTUNITÀ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7FEC8A9-62F7-C74F-02AB-FFA5D3ABD4C2}"/>
              </a:ext>
            </a:extLst>
          </p:cNvPr>
          <p:cNvSpPr txBox="1"/>
          <p:nvPr/>
        </p:nvSpPr>
        <p:spPr>
          <a:xfrm>
            <a:off x="401092" y="1902735"/>
            <a:ext cx="3825467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Ridurre i costi e migliorare l’efficienza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Supportare il decision-making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Scoprire e coinvolgere un pubblico nuovo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Ispirare la creatività umana </a:t>
            </a:r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7C62076D-39EA-BE66-DDFA-B15B34A7A092}"/>
              </a:ext>
            </a:extLst>
          </p:cNvPr>
          <p:cNvCxnSpPr>
            <a:cxnSpLocks/>
          </p:cNvCxnSpPr>
          <p:nvPr/>
        </p:nvCxnSpPr>
        <p:spPr>
          <a:xfrm flipH="1">
            <a:off x="401093" y="1833643"/>
            <a:ext cx="5176747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CED8219-0462-21FB-4CAD-63F2705C684A}"/>
              </a:ext>
            </a:extLst>
          </p:cNvPr>
          <p:cNvSpPr txBox="1"/>
          <p:nvPr/>
        </p:nvSpPr>
        <p:spPr>
          <a:xfrm>
            <a:off x="3949536" y="4021314"/>
            <a:ext cx="27466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RISCHI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EBB4D79-8D41-FAD0-01C3-F6BC58172DFF}"/>
              </a:ext>
            </a:extLst>
          </p:cNvPr>
          <p:cNvSpPr txBox="1"/>
          <p:nvPr/>
        </p:nvSpPr>
        <p:spPr>
          <a:xfrm>
            <a:off x="4054786" y="4561166"/>
            <a:ext cx="408186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Produzione di contenuti di bassa qualità</a:t>
            </a:r>
          </a:p>
          <a:p>
            <a:pPr marL="285750" indent="-285750" algn="ct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Ampliamento e diffusione della misinformazione</a:t>
            </a:r>
          </a:p>
          <a:p>
            <a:pPr marL="285750" indent="-285750" algn="ct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Manipolazione degli utenti </a:t>
            </a:r>
          </a:p>
          <a:p>
            <a:pPr marL="285750" indent="-285750" algn="ct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Inerzia e miopia decisionale </a:t>
            </a:r>
          </a:p>
          <a:p>
            <a:pPr marL="285750" indent="-285750" algn="ct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Sostituzione</a:t>
            </a:r>
            <a:r>
              <a:rPr lang="en-US" sz="1600" dirty="0"/>
              <a:t> di </a:t>
            </a:r>
            <a:r>
              <a:rPr lang="en-US" sz="1600" dirty="0" err="1"/>
              <a:t>alcune</a:t>
            </a:r>
            <a:r>
              <a:rPr lang="en-US" sz="1600" dirty="0"/>
              <a:t> </a:t>
            </a:r>
            <a:r>
              <a:rPr lang="en-US" sz="1600" dirty="0" err="1"/>
              <a:t>professioni</a:t>
            </a:r>
            <a:endParaRPr lang="en-US" sz="1600" dirty="0"/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188FC944-DD1B-6642-E13C-75153773519D}"/>
              </a:ext>
            </a:extLst>
          </p:cNvPr>
          <p:cNvCxnSpPr>
            <a:cxnSpLocks/>
          </p:cNvCxnSpPr>
          <p:nvPr/>
        </p:nvCxnSpPr>
        <p:spPr>
          <a:xfrm flipH="1">
            <a:off x="6797040" y="2099700"/>
            <a:ext cx="5020175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D4D1368-2D92-595E-BED0-53675406F53E}"/>
              </a:ext>
            </a:extLst>
          </p:cNvPr>
          <p:cNvSpPr txBox="1"/>
          <p:nvPr/>
        </p:nvSpPr>
        <p:spPr>
          <a:xfrm>
            <a:off x="10759887" y="1616439"/>
            <a:ext cx="188133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SFIDE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1A231A3-A78A-FB95-B0E3-BF4D0EC085CE}"/>
              </a:ext>
            </a:extLst>
          </p:cNvPr>
          <p:cNvSpPr txBox="1"/>
          <p:nvPr/>
        </p:nvSpPr>
        <p:spPr>
          <a:xfrm>
            <a:off x="8675085" y="2163321"/>
            <a:ext cx="33722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Accesso sicuro ai dati</a:t>
            </a:r>
          </a:p>
          <a:p>
            <a:pPr marL="285750" indent="-285750" algn="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Sviluppo e attrazione di talenti con skills tecniche e creative</a:t>
            </a:r>
          </a:p>
          <a:p>
            <a:pPr marL="285750" indent="-285750" algn="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Capacità di sviluppare internamente soluzioni di IA </a:t>
            </a:r>
          </a:p>
          <a:p>
            <a:pPr marL="285750" indent="-285750" algn="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Trasparenza rispetto al funzionamento dei sistemi</a:t>
            </a:r>
          </a:p>
          <a:p>
            <a:pPr marL="285750" indent="-285750" algn="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Disponibilità di fondi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C013870-072E-C0FE-8FAD-62F25716A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559" y="1046390"/>
            <a:ext cx="2530823" cy="207106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26E2A17-4C96-77A3-5682-AAF7B5AA4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6772" y="4467471"/>
            <a:ext cx="2613712" cy="1986421"/>
          </a:xfrm>
          <a:prstGeom prst="rect">
            <a:avLst/>
          </a:prstGeom>
        </p:spPr>
      </p:pic>
      <p:cxnSp>
        <p:nvCxnSpPr>
          <p:cNvPr id="14" name="Connettore a gomito 13">
            <a:extLst>
              <a:ext uri="{FF2B5EF4-FFF2-40B4-BE49-F238E27FC236}">
                <a16:creationId xmlns:a16="http://schemas.microsoft.com/office/drawing/2014/main" id="{5226AC40-49DF-D2DF-A79B-F6C759F58185}"/>
              </a:ext>
            </a:extLst>
          </p:cNvPr>
          <p:cNvCxnSpPr>
            <a:cxnSpLocks/>
            <a:stCxn id="8" idx="2"/>
          </p:cNvCxnSpPr>
          <p:nvPr/>
        </p:nvCxnSpPr>
        <p:spPr>
          <a:xfrm rot="5400000">
            <a:off x="5623758" y="3538237"/>
            <a:ext cx="943996" cy="102431"/>
          </a:xfrm>
          <a:prstGeom prst="bentConnector3">
            <a:avLst>
              <a:gd name="adj1" fmla="val 50000"/>
            </a:avLst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246323F-DFAD-D1C9-356C-88F6D5D55265}"/>
              </a:ext>
            </a:extLst>
          </p:cNvPr>
          <p:cNvSpPr txBox="1"/>
          <p:nvPr/>
        </p:nvSpPr>
        <p:spPr>
          <a:xfrm>
            <a:off x="-1" y="6657945"/>
            <a:ext cx="53244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/>
              <a:t>RAPPORTO ‘IO SONO CULTURA’ 2024 – UNIONCAMERE, CENTRO STUDI TAGLIACARNE, FONDAZIONE SYMBOLA</a:t>
            </a:r>
          </a:p>
        </p:txBody>
      </p:sp>
    </p:spTree>
    <p:extLst>
      <p:ext uri="{BB962C8B-B14F-4D97-AF65-F5344CB8AC3E}">
        <p14:creationId xmlns:p14="http://schemas.microsoft.com/office/powerpoint/2010/main" val="755099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">
            <a:extLst>
              <a:ext uri="{FF2B5EF4-FFF2-40B4-BE49-F238E27FC236}">
                <a16:creationId xmlns:a16="http://schemas.microsoft.com/office/drawing/2014/main" id="{FB7CBC03-F380-6C3F-CE26-66F8AE4F1225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19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mercato sempre più giovane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37F6D46A-8B59-D427-1223-BF5CCC4189E6}"/>
              </a:ext>
            </a:extLst>
          </p:cNvPr>
          <p:cNvSpPr txBox="1"/>
          <p:nvPr/>
        </p:nvSpPr>
        <p:spPr>
          <a:xfrm>
            <a:off x="667009" y="3755866"/>
            <a:ext cx="3583672" cy="2536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700"/>
              </a:spcBef>
              <a:buClr>
                <a:srgbClr val="3366CC"/>
              </a:buClr>
            </a:pPr>
            <a:r>
              <a:rPr lang="it-IT" sz="1700" b="1" dirty="0">
                <a:solidFill>
                  <a:srgbClr val="222222"/>
                </a:solidFill>
                <a:latin typeface="+mj-lt"/>
              </a:rPr>
              <a:t>In tutti i settori </a:t>
            </a:r>
            <a:r>
              <a:rPr lang="it-IT" sz="1700" dirty="0">
                <a:solidFill>
                  <a:srgbClr val="222222"/>
                </a:solidFill>
              </a:rPr>
              <a:t>si evidenzia una forte </a:t>
            </a:r>
            <a:r>
              <a:rPr lang="it-IT" sz="1700" b="1" dirty="0">
                <a:solidFill>
                  <a:srgbClr val="222222"/>
                </a:solidFill>
                <a:latin typeface="+mj-lt"/>
              </a:rPr>
              <a:t>commistione tra cultura e digitale </a:t>
            </a:r>
            <a:r>
              <a:rPr lang="it-IT" sz="1700" b="0" i="0" dirty="0">
                <a:solidFill>
                  <a:srgbClr val="222222"/>
                </a:solidFill>
                <a:effectLst/>
              </a:rPr>
              <a:t>con un ruolo centrale dei social network (soprattutto TikTok e Instagram)</a:t>
            </a:r>
          </a:p>
          <a:p>
            <a:pPr>
              <a:spcBef>
                <a:spcPts val="700"/>
              </a:spcBef>
              <a:buClr>
                <a:srgbClr val="3366CC"/>
              </a:buClr>
            </a:pPr>
            <a:r>
              <a:rPr lang="it-IT" sz="1700" b="0" i="0" dirty="0">
                <a:solidFill>
                  <a:srgbClr val="222222"/>
                </a:solidFill>
                <a:effectLst/>
              </a:rPr>
              <a:t>es. </a:t>
            </a:r>
            <a:r>
              <a:rPr lang="it-IT" sz="1700" b="1" dirty="0">
                <a:solidFill>
                  <a:srgbClr val="222222"/>
                </a:solidFill>
                <a:latin typeface="+mj-lt"/>
              </a:rPr>
              <a:t>Musica</a:t>
            </a:r>
            <a:r>
              <a:rPr lang="it-IT" sz="1700" b="0" i="0" dirty="0">
                <a:solidFill>
                  <a:srgbClr val="222222"/>
                </a:solidFill>
                <a:effectLst/>
              </a:rPr>
              <a:t>: classifiche e protagonisti di grandi eventi musicali dominati dalla presenza di giovanissimi</a:t>
            </a:r>
            <a:endParaRPr lang="it-IT" sz="1700" dirty="0">
              <a:cs typeface="Calibri" panose="020F0502020204030204" pitchFamily="34" charset="0"/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A0C4B44F-D13F-DF37-7CFB-7F6A575AA312}"/>
              </a:ext>
            </a:extLst>
          </p:cNvPr>
          <p:cNvSpPr txBox="1"/>
          <p:nvPr/>
        </p:nvSpPr>
        <p:spPr>
          <a:xfrm>
            <a:off x="4463299" y="3755866"/>
            <a:ext cx="337218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700"/>
              </a:spcBef>
              <a:buClr>
                <a:srgbClr val="3366CC"/>
              </a:buClr>
            </a:pPr>
            <a:r>
              <a:rPr lang="it-IT" sz="1700" b="0" i="0" dirty="0">
                <a:solidFill>
                  <a:srgbClr val="222222"/>
                </a:solidFill>
                <a:effectLst/>
              </a:rPr>
              <a:t>es.</a:t>
            </a:r>
            <a:r>
              <a:rPr lang="it-IT" sz="1700" dirty="0">
                <a:solidFill>
                  <a:srgbClr val="222222"/>
                </a:solidFill>
              </a:rPr>
              <a:t> </a:t>
            </a:r>
            <a:r>
              <a:rPr lang="it-IT" sz="1700" b="1" dirty="0">
                <a:solidFill>
                  <a:srgbClr val="222222"/>
                </a:solidFill>
                <a:latin typeface="+mj-lt"/>
              </a:rPr>
              <a:t>Editoria</a:t>
            </a:r>
            <a:r>
              <a:rPr lang="it-IT" sz="1700" dirty="0">
                <a:solidFill>
                  <a:srgbClr val="222222"/>
                </a:solidFill>
              </a:rPr>
              <a:t>: grazie a </a:t>
            </a:r>
            <a:r>
              <a:rPr lang="it-IT" sz="1700" b="0" i="0" dirty="0">
                <a:solidFill>
                  <a:srgbClr val="222222"/>
                </a:solidFill>
                <a:effectLst/>
              </a:rPr>
              <a:t>motori di ricerca e social, è nata una nuova generazione di </a:t>
            </a:r>
            <a:r>
              <a:rPr lang="it-IT" sz="1700" b="0" i="0" dirty="0" err="1">
                <a:solidFill>
                  <a:srgbClr val="222222"/>
                </a:solidFill>
                <a:effectLst/>
              </a:rPr>
              <a:t>booktoker</a:t>
            </a:r>
            <a:endParaRPr lang="it-IT" sz="1700" dirty="0">
              <a:cs typeface="Calibri" panose="020F0502020204030204" pitchFamily="34" charset="0"/>
            </a:endParaRP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FD71BC36-9CDF-F2D4-31D7-EE11E790C07E}"/>
              </a:ext>
            </a:extLst>
          </p:cNvPr>
          <p:cNvSpPr txBox="1"/>
          <p:nvPr/>
        </p:nvSpPr>
        <p:spPr>
          <a:xfrm>
            <a:off x="953538" y="3030855"/>
            <a:ext cx="301061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ABBASSAMENTO ETÀ MEDIA DEI FRUITORI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D104895E-6CCB-4F37-89FE-7F7771C8CC7E}"/>
              </a:ext>
            </a:extLst>
          </p:cNvPr>
          <p:cNvSpPr txBox="1"/>
          <p:nvPr/>
        </p:nvSpPr>
        <p:spPr>
          <a:xfrm>
            <a:off x="4457686" y="3030855"/>
            <a:ext cx="337779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PROTAGONISMO DEI GIOVANI IN AMBITO PRODUTTIVO</a:t>
            </a:r>
          </a:p>
        </p:txBody>
      </p:sp>
      <p:sp>
        <p:nvSpPr>
          <p:cNvPr id="48" name="CasellaDiTesto 7">
            <a:extLst>
              <a:ext uri="{FF2B5EF4-FFF2-40B4-BE49-F238E27FC236}">
                <a16:creationId xmlns:a16="http://schemas.microsoft.com/office/drawing/2014/main" id="{9FCCEBBF-0552-F911-454F-19B4B6DD88C9}"/>
              </a:ext>
            </a:extLst>
          </p:cNvPr>
          <p:cNvSpPr txBox="1"/>
          <p:nvPr/>
        </p:nvSpPr>
        <p:spPr>
          <a:xfrm>
            <a:off x="8426715" y="3030855"/>
            <a:ext cx="2618299" cy="615553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SPAZIO ANCHE AI GIOVANI LAVORATORI</a:t>
            </a:r>
          </a:p>
        </p:txBody>
      </p:sp>
      <p:sp>
        <p:nvSpPr>
          <p:cNvPr id="49" name="CasellaDiTesto 12">
            <a:extLst>
              <a:ext uri="{FF2B5EF4-FFF2-40B4-BE49-F238E27FC236}">
                <a16:creationId xmlns:a16="http://schemas.microsoft.com/office/drawing/2014/main" id="{A9D06F4C-DBFA-64BF-5C31-F5A4CB2552A5}"/>
              </a:ext>
            </a:extLst>
          </p:cNvPr>
          <p:cNvSpPr txBox="1"/>
          <p:nvPr/>
        </p:nvSpPr>
        <p:spPr>
          <a:xfrm>
            <a:off x="8137476" y="3755866"/>
            <a:ext cx="3583671" cy="180517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700"/>
              </a:spcBef>
              <a:buClr>
                <a:srgbClr val="3366CC"/>
              </a:buClr>
            </a:pPr>
            <a:r>
              <a:rPr lang="it-IT" sz="1700" b="0" i="0" dirty="0">
                <a:solidFill>
                  <a:srgbClr val="222222"/>
                </a:solidFill>
                <a:effectLst/>
              </a:rPr>
              <a:t>Nelle ICC </a:t>
            </a:r>
            <a:r>
              <a:rPr lang="it-IT" sz="1700" b="1" dirty="0">
                <a:solidFill>
                  <a:srgbClr val="222222"/>
                </a:solidFill>
                <a:latin typeface="+mj-lt"/>
              </a:rPr>
              <a:t>la richiesta di under 30 è pari al 33,8% delle richieste previste </a:t>
            </a:r>
            <a:r>
              <a:rPr lang="it-IT" sz="1700" dirty="0">
                <a:solidFill>
                  <a:srgbClr val="222222"/>
                </a:solidFill>
                <a:latin typeface="+mj-lt"/>
              </a:rPr>
              <a:t>per il 2023</a:t>
            </a:r>
            <a:r>
              <a:rPr lang="it-IT" sz="1700" i="0" dirty="0">
                <a:solidFill>
                  <a:srgbClr val="222222"/>
                </a:solidFill>
                <a:effectLst/>
              </a:rPr>
              <a:t> (30% nel totale eco</a:t>
            </a:r>
            <a:r>
              <a:rPr lang="it-IT" sz="1700" b="0" i="0" dirty="0">
                <a:solidFill>
                  <a:srgbClr val="222222"/>
                </a:solidFill>
                <a:effectLst/>
              </a:rPr>
              <a:t>nomia). La do</a:t>
            </a:r>
            <a:r>
              <a:rPr lang="it-IT" sz="1700" dirty="0">
                <a:solidFill>
                  <a:srgbClr val="222222"/>
                </a:solidFill>
              </a:rPr>
              <a:t>manda di lavoro nel settore è anche molto qualificata; il 37,2% delle entrate previste riguarda laureati vs il 13,9% del totale </a:t>
            </a:r>
            <a:r>
              <a:rPr lang="it-IT" sz="1000" dirty="0">
                <a:solidFill>
                  <a:srgbClr val="222222"/>
                </a:solidFill>
              </a:rPr>
              <a:t>(DATI EXCELSIOR)</a:t>
            </a:r>
            <a:endParaRPr lang="it-IT" sz="1700" dirty="0">
              <a:solidFill>
                <a:srgbClr val="222222"/>
              </a:solidFill>
            </a:endParaRPr>
          </a:p>
        </p:txBody>
      </p:sp>
      <p:cxnSp>
        <p:nvCxnSpPr>
          <p:cNvPr id="50" name="Connettore diritto 49">
            <a:extLst>
              <a:ext uri="{FF2B5EF4-FFF2-40B4-BE49-F238E27FC236}">
                <a16:creationId xmlns:a16="http://schemas.microsoft.com/office/drawing/2014/main" id="{9BDD4408-9B89-0F09-8413-F1EC12CDCE6C}"/>
              </a:ext>
            </a:extLst>
          </p:cNvPr>
          <p:cNvCxnSpPr>
            <a:cxnSpLocks/>
          </p:cNvCxnSpPr>
          <p:nvPr/>
        </p:nvCxnSpPr>
        <p:spPr>
          <a:xfrm flipH="1">
            <a:off x="746533" y="3646408"/>
            <a:ext cx="3377792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D86CE5B2-B107-CFAB-AB1C-2971C78FAB21}"/>
              </a:ext>
            </a:extLst>
          </p:cNvPr>
          <p:cNvCxnSpPr>
            <a:cxnSpLocks/>
          </p:cNvCxnSpPr>
          <p:nvPr/>
        </p:nvCxnSpPr>
        <p:spPr>
          <a:xfrm flipH="1">
            <a:off x="4407104" y="3641725"/>
            <a:ext cx="3377792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diritto 51">
            <a:extLst>
              <a:ext uri="{FF2B5EF4-FFF2-40B4-BE49-F238E27FC236}">
                <a16:creationId xmlns:a16="http://schemas.microsoft.com/office/drawing/2014/main" id="{E743F9B8-54EE-1A2B-C0CE-5E57B8F3F7CF}"/>
              </a:ext>
            </a:extLst>
          </p:cNvPr>
          <p:cNvCxnSpPr>
            <a:cxnSpLocks/>
          </p:cNvCxnSpPr>
          <p:nvPr/>
        </p:nvCxnSpPr>
        <p:spPr>
          <a:xfrm flipH="1">
            <a:off x="8046969" y="3641884"/>
            <a:ext cx="3377792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Segnaposto numero diapositiva 52">
            <a:extLst>
              <a:ext uri="{FF2B5EF4-FFF2-40B4-BE49-F238E27FC236}">
                <a16:creationId xmlns:a16="http://schemas.microsoft.com/office/drawing/2014/main" id="{5D49D40D-1EF8-0380-DC91-16F5EF413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0A54-1CDA-4F23-AE14-A2753BDFFEA2}" type="slidenum">
              <a:rPr lang="it-IT" smtClean="0"/>
              <a:pPr/>
              <a:t>16</a:t>
            </a:fld>
            <a:endParaRPr lang="it-IT" dirty="0"/>
          </a:p>
        </p:txBody>
      </p:sp>
      <p:pic>
        <p:nvPicPr>
          <p:cNvPr id="55" name="Immagine 54" descr="Immagine che contiene cartone animato, vestiti, Danza, ballo&#10;&#10;Descrizione generata automaticamente">
            <a:extLst>
              <a:ext uri="{FF2B5EF4-FFF2-40B4-BE49-F238E27FC236}">
                <a16:creationId xmlns:a16="http://schemas.microsoft.com/office/drawing/2014/main" id="{565F6C06-554F-95CD-EA01-D7C5941A4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" t="13773" r="66967" b="30683"/>
          <a:stretch/>
        </p:blipFill>
        <p:spPr>
          <a:xfrm>
            <a:off x="1286535" y="961393"/>
            <a:ext cx="2097240" cy="2181354"/>
          </a:xfrm>
          <a:prstGeom prst="rect">
            <a:avLst/>
          </a:prstGeom>
        </p:spPr>
      </p:pic>
      <p:pic>
        <p:nvPicPr>
          <p:cNvPr id="56" name="Immagine 55" descr="Immagine che contiene cartone animato, vestiti, Danza, ballo&#10;&#10;Descrizione generata automaticamente">
            <a:extLst>
              <a:ext uri="{FF2B5EF4-FFF2-40B4-BE49-F238E27FC236}">
                <a16:creationId xmlns:a16="http://schemas.microsoft.com/office/drawing/2014/main" id="{27A44EB4-19FD-FE00-047E-78489FAE7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6" t="13773" r="35705" b="30683"/>
          <a:stretch/>
        </p:blipFill>
        <p:spPr>
          <a:xfrm>
            <a:off x="5047380" y="961393"/>
            <a:ext cx="2097240" cy="2181354"/>
          </a:xfrm>
          <a:prstGeom prst="rect">
            <a:avLst/>
          </a:prstGeom>
        </p:spPr>
      </p:pic>
      <p:pic>
        <p:nvPicPr>
          <p:cNvPr id="57" name="Immagine 56" descr="Immagine che contiene cartone animato, vestiti, Danza, ballo&#10;&#10;Descrizione generata automaticamente">
            <a:extLst>
              <a:ext uri="{FF2B5EF4-FFF2-40B4-BE49-F238E27FC236}">
                <a16:creationId xmlns:a16="http://schemas.microsoft.com/office/drawing/2014/main" id="{65DB600E-D25A-6B8E-E110-B3D73DC39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0" t="16655" r="7506" b="35502"/>
          <a:stretch/>
        </p:blipFill>
        <p:spPr>
          <a:xfrm>
            <a:off x="8783734" y="963329"/>
            <a:ext cx="2097240" cy="218135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F0C2A2A-CA0C-1E5E-D66A-7C95494882D0}"/>
              </a:ext>
            </a:extLst>
          </p:cNvPr>
          <p:cNvSpPr txBox="1"/>
          <p:nvPr/>
        </p:nvSpPr>
        <p:spPr>
          <a:xfrm>
            <a:off x="-1" y="6657945"/>
            <a:ext cx="53244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/>
              <a:t>RAPPORTO ‘IO SONO CULTURA’ 2024 – UNIONCAMERE, CENTRO STUDI TAGLIACARNE, FONDAZIONE SYMBOLA</a:t>
            </a:r>
          </a:p>
        </p:txBody>
      </p:sp>
    </p:spTree>
    <p:extLst>
      <p:ext uri="{BB962C8B-B14F-4D97-AF65-F5344CB8AC3E}">
        <p14:creationId xmlns:p14="http://schemas.microsoft.com/office/powerpoint/2010/main" val="1853520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Grafico 47">
            <a:extLst>
              <a:ext uri="{FF2B5EF4-FFF2-40B4-BE49-F238E27FC236}">
                <a16:creationId xmlns:a16="http://schemas.microsoft.com/office/drawing/2014/main" id="{90AA3918-FBD7-49F6-8D8C-C1E1E341E8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7464711"/>
              </p:ext>
            </p:extLst>
          </p:nvPr>
        </p:nvGraphicFramePr>
        <p:xfrm>
          <a:off x="4913644" y="1346478"/>
          <a:ext cx="7278355" cy="5410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1916B7C-4D96-5223-B6E3-6FCFB5402089}"/>
              </a:ext>
            </a:extLst>
          </p:cNvPr>
          <p:cNvSpPr txBox="1"/>
          <p:nvPr/>
        </p:nvSpPr>
        <p:spPr>
          <a:xfrm>
            <a:off x="9635604" y="1913347"/>
            <a:ext cx="2221452" cy="61555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pt-BR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Industrie culturali e creative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B0D0117-46E9-C46B-BDA2-4E3650A075A1}"/>
              </a:ext>
            </a:extLst>
          </p:cNvPr>
          <p:cNvSpPr txBox="1"/>
          <p:nvPr/>
        </p:nvSpPr>
        <p:spPr>
          <a:xfrm>
            <a:off x="5119444" y="2056488"/>
            <a:ext cx="1645264" cy="61555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r>
              <a:rPr lang="pt-BR" sz="1700" dirty="0"/>
              <a:t>Resto dell’economia</a:t>
            </a:r>
            <a:endParaRPr lang="en-US" sz="17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F339E3C-166D-63C3-81C6-46C7354B99CF}"/>
              </a:ext>
            </a:extLst>
          </p:cNvPr>
          <p:cNvSpPr txBox="1"/>
          <p:nvPr/>
        </p:nvSpPr>
        <p:spPr>
          <a:xfrm>
            <a:off x="370950" y="4265904"/>
            <a:ext cx="4854722" cy="618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84472">
              <a:lnSpc>
                <a:spcPts val="2080"/>
              </a:lnSpc>
            </a:pPr>
            <a:r>
              <a:rPr lang="en-US" sz="1700" dirty="0"/>
              <a:t>Pari al 5,5% del </a:t>
            </a:r>
            <a:r>
              <a:rPr lang="en-US" sz="1700" dirty="0" err="1"/>
              <a:t>totale</a:t>
            </a:r>
            <a:r>
              <a:rPr lang="en-US" sz="1700" dirty="0"/>
              <a:t> del </a:t>
            </a:r>
            <a:r>
              <a:rPr lang="en-US" sz="1700" dirty="0" err="1"/>
              <a:t>sistema</a:t>
            </a:r>
            <a:r>
              <a:rPr lang="en-US" sz="1700" dirty="0"/>
              <a:t> </a:t>
            </a:r>
            <a:r>
              <a:rPr lang="en-US" sz="1700" dirty="0" err="1"/>
              <a:t>economico</a:t>
            </a:r>
            <a:r>
              <a:rPr lang="en-US" sz="1700" dirty="0"/>
              <a:t> </a:t>
            </a:r>
            <a:r>
              <a:rPr lang="en-US" sz="1700" dirty="0" err="1"/>
              <a:t>nazionale</a:t>
            </a:r>
            <a:r>
              <a:rPr lang="en-US" sz="1700" dirty="0"/>
              <a:t> (+8,8% rispetto al 2022)</a:t>
            </a:r>
            <a:endParaRPr lang="en-US" sz="1700" dirty="0">
              <a:highlight>
                <a:srgbClr val="FFFF00"/>
              </a:highlight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0DC593B-C67D-1304-1AF6-5A27692BD468}"/>
              </a:ext>
            </a:extLst>
          </p:cNvPr>
          <p:cNvSpPr txBox="1"/>
          <p:nvPr/>
        </p:nvSpPr>
        <p:spPr>
          <a:xfrm>
            <a:off x="7057293" y="6668962"/>
            <a:ext cx="454459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/>
              <a:t>DATI EXCELSIOR CULTURA 2023 – UNIONCAMERE, MINISTERO DEL LAVORO E DELLE POLITICHE SOCIALI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5200BC7B-9AC0-31EE-47CA-FDABCF0AE1B6}"/>
              </a:ext>
            </a:extLst>
          </p:cNvPr>
          <p:cNvSpPr txBox="1">
            <a:spLocks/>
          </p:cNvSpPr>
          <p:nvPr/>
        </p:nvSpPr>
        <p:spPr>
          <a:xfrm>
            <a:off x="1" y="210129"/>
            <a:ext cx="121919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Fabbisogni professionali delle industrie culturali e creative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C7F1A08-125D-6086-2C0E-A58AF6E8E43C}"/>
              </a:ext>
            </a:extLst>
          </p:cNvPr>
          <p:cNvSpPr txBox="1"/>
          <p:nvPr/>
        </p:nvSpPr>
        <p:spPr>
          <a:xfrm>
            <a:off x="386954" y="3372167"/>
            <a:ext cx="3950855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302 </a:t>
            </a:r>
            <a:r>
              <a:rPr lang="en-US" sz="5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mila</a:t>
            </a:r>
            <a:endParaRPr lang="it-IT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9" name="Segnaposto numero diapositiva 18">
            <a:extLst>
              <a:ext uri="{FF2B5EF4-FFF2-40B4-BE49-F238E27FC236}">
                <a16:creationId xmlns:a16="http://schemas.microsoft.com/office/drawing/2014/main" id="{EF1D542C-59BD-8117-9557-F0E6E7FBD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0A54-1CDA-4F23-AE14-A2753BDFFEA2}" type="slidenum">
              <a:rPr lang="it-IT" smtClean="0"/>
              <a:pPr/>
              <a:t>17</a:t>
            </a:fld>
            <a:endParaRPr lang="it-IT" dirty="0"/>
          </a:p>
        </p:txBody>
      </p:sp>
      <p:pic>
        <p:nvPicPr>
          <p:cNvPr id="21" name="Immagine 20" descr="Immagine che contiene arte, portafotografie&#10;&#10;Descrizione generata automaticamente">
            <a:extLst>
              <a:ext uri="{FF2B5EF4-FFF2-40B4-BE49-F238E27FC236}">
                <a16:creationId xmlns:a16="http://schemas.microsoft.com/office/drawing/2014/main" id="{06E6AEEA-F449-F35C-2190-DDC534C49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1" t="12748" r="35691" b="37819"/>
          <a:stretch/>
        </p:blipFill>
        <p:spPr>
          <a:xfrm>
            <a:off x="7712828" y="1593350"/>
            <a:ext cx="1360553" cy="1321968"/>
          </a:xfrm>
          <a:prstGeom prst="rect">
            <a:avLst/>
          </a:prstGeom>
        </p:spPr>
      </p:pic>
      <p:pic>
        <p:nvPicPr>
          <p:cNvPr id="25" name="Immagine 24" descr="Immagine che contiene vestiti, persona, calzature, jeans&#10;&#10;Descrizione generata automaticamente">
            <a:extLst>
              <a:ext uri="{FF2B5EF4-FFF2-40B4-BE49-F238E27FC236}">
                <a16:creationId xmlns:a16="http://schemas.microsoft.com/office/drawing/2014/main" id="{0C4D4376-A0A2-39D9-1384-D4056B87E8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8" t="26666" r="36630" b="4388"/>
          <a:stretch/>
        </p:blipFill>
        <p:spPr>
          <a:xfrm>
            <a:off x="6605422" y="2644774"/>
            <a:ext cx="3715513" cy="411234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E8126CD-F387-FD89-30C6-387DD3980A7E}"/>
              </a:ext>
            </a:extLst>
          </p:cNvPr>
          <p:cNvSpPr txBox="1"/>
          <p:nvPr/>
        </p:nvSpPr>
        <p:spPr>
          <a:xfrm>
            <a:off x="370950" y="2795830"/>
            <a:ext cx="454269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ENTRATE PROGRAMMATE</a:t>
            </a:r>
            <a:endParaRPr lang="it-IT" sz="26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22CF42-FA99-A382-D7AD-20B022A6E11B}"/>
              </a:ext>
            </a:extLst>
          </p:cNvPr>
          <p:cNvSpPr txBox="1"/>
          <p:nvPr/>
        </p:nvSpPr>
        <p:spPr>
          <a:xfrm>
            <a:off x="-1" y="6657945"/>
            <a:ext cx="53244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/>
              <a:t>RAPPORTO ‘IO SONO CULTURA’ 2024 – UNIONCAMERE, CENTRO STUDI TAGLIACARNE, FONDAZIONE SYMBOLA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82CED3E9-1962-A04F-917B-1AD3FC71F1E4}"/>
              </a:ext>
            </a:extLst>
          </p:cNvPr>
          <p:cNvGrpSpPr/>
          <p:nvPr/>
        </p:nvGrpSpPr>
        <p:grpSpPr>
          <a:xfrm>
            <a:off x="3215862" y="1397611"/>
            <a:ext cx="5760276" cy="4869519"/>
            <a:chOff x="3405184" y="1397611"/>
            <a:chExt cx="5760276" cy="4869519"/>
          </a:xfrm>
        </p:grpSpPr>
        <p:pic>
          <p:nvPicPr>
            <p:cNvPr id="40" name="Immagine 39" descr="Immagine che contiene pianta, foglia, verde, fiore&#10;&#10;Descrizione generata automaticamente">
              <a:extLst>
                <a:ext uri="{FF2B5EF4-FFF2-40B4-BE49-F238E27FC236}">
                  <a16:creationId xmlns:a16="http://schemas.microsoft.com/office/drawing/2014/main" id="{EC78ABBD-90C2-0FBA-E3A5-21C86F2F8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24" t="22927" r="7151" b="20819"/>
            <a:stretch/>
          </p:blipFill>
          <p:spPr>
            <a:xfrm rot="9036369">
              <a:off x="4281583" y="1397611"/>
              <a:ext cx="4753664" cy="3219243"/>
            </a:xfrm>
            <a:prstGeom prst="rect">
              <a:avLst/>
            </a:prstGeom>
          </p:spPr>
        </p:pic>
        <p:pic>
          <p:nvPicPr>
            <p:cNvPr id="37" name="Immagine 36" descr="Immagine che contiene edificio, notte, luogo di interesse, cielo&#10;&#10;Descrizione generata automaticamente">
              <a:extLst>
                <a:ext uri="{FF2B5EF4-FFF2-40B4-BE49-F238E27FC236}">
                  <a16:creationId xmlns:a16="http://schemas.microsoft.com/office/drawing/2014/main" id="{20095FF5-8085-D320-AEC2-02AFE831C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645"/>
            <a:stretch/>
          </p:blipFill>
          <p:spPr>
            <a:xfrm>
              <a:off x="3405184" y="2221164"/>
              <a:ext cx="5760276" cy="4045966"/>
            </a:xfrm>
            <a:prstGeom prst="rect">
              <a:avLst/>
            </a:prstGeom>
          </p:spPr>
        </p:pic>
      </p:grpSp>
      <p:sp>
        <p:nvSpPr>
          <p:cNvPr id="6" name="Titolo 1">
            <a:extLst>
              <a:ext uri="{FF2B5EF4-FFF2-40B4-BE49-F238E27FC236}">
                <a16:creationId xmlns:a16="http://schemas.microsoft.com/office/drawing/2014/main" id="{C4D53B8E-6116-46F5-AAB3-C39AA4BB7A8A}"/>
              </a:ext>
            </a:extLst>
          </p:cNvPr>
          <p:cNvSpPr txBox="1">
            <a:spLocks/>
          </p:cNvSpPr>
          <p:nvPr/>
        </p:nvSpPr>
        <p:spPr>
          <a:xfrm>
            <a:off x="1" y="957"/>
            <a:ext cx="121919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domanda di competenze green e digitali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123F2DA5-D381-ADE1-05C6-3CCC11F71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0A54-1CDA-4F23-AE14-A2753BDFFEA2}" type="slidenum">
              <a:rPr lang="it-IT" smtClean="0"/>
              <a:pPr/>
              <a:t>18</a:t>
            </a:fld>
            <a:endParaRPr lang="it-IT" dirty="0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CCA22E93-6D82-D9F3-4CEC-64FC28474F53}"/>
              </a:ext>
            </a:extLst>
          </p:cNvPr>
          <p:cNvSpPr txBox="1"/>
          <p:nvPr/>
        </p:nvSpPr>
        <p:spPr>
          <a:xfrm>
            <a:off x="480033" y="1470156"/>
            <a:ext cx="188133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DIGITALE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164B4CCD-84F8-952C-11FF-50A3F99E168B}"/>
              </a:ext>
            </a:extLst>
          </p:cNvPr>
          <p:cNvSpPr txBox="1"/>
          <p:nvPr/>
        </p:nvSpPr>
        <p:spPr>
          <a:xfrm>
            <a:off x="9692034" y="2215652"/>
            <a:ext cx="188133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GREEN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A7A484BA-B7A6-E411-A7C8-3727007A23FF}"/>
              </a:ext>
            </a:extLst>
          </p:cNvPr>
          <p:cNvSpPr txBox="1"/>
          <p:nvPr/>
        </p:nvSpPr>
        <p:spPr>
          <a:xfrm>
            <a:off x="423180" y="2119326"/>
            <a:ext cx="3036653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700" b="1" dirty="0">
                <a:latin typeface="+mj-lt"/>
              </a:rPr>
              <a:t>LINGUAGGI E METODI MATEMATICI E INFORMATICI</a:t>
            </a:r>
          </a:p>
          <a:p>
            <a:r>
              <a:rPr lang="it-IT" sz="1700" b="1" dirty="0">
                <a:latin typeface="+mj-lt"/>
              </a:rPr>
              <a:t>34,2% </a:t>
            </a:r>
            <a:r>
              <a:rPr lang="it-IT" sz="1700" dirty="0"/>
              <a:t>vs </a:t>
            </a:r>
            <a:r>
              <a:rPr lang="it-IT" sz="1700" b="1" dirty="0">
                <a:latin typeface="+mj-lt"/>
              </a:rPr>
              <a:t>16,2%</a:t>
            </a:r>
            <a:r>
              <a:rPr lang="it-IT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it-IT" sz="1700" dirty="0"/>
              <a:t>nel resto dell’economia</a:t>
            </a:r>
            <a:br>
              <a:rPr lang="it-IT" sz="1700" dirty="0"/>
            </a:br>
            <a:br>
              <a:rPr lang="it-IT" sz="1700" dirty="0"/>
            </a:br>
            <a:r>
              <a:rPr lang="it-IT" sz="1700" b="1" dirty="0">
                <a:latin typeface="+mj-lt"/>
              </a:rPr>
              <a:t>COMPETENZE DIGITALI</a:t>
            </a:r>
          </a:p>
          <a:p>
            <a:r>
              <a:rPr lang="it-IT" sz="1700" b="1" dirty="0">
                <a:latin typeface="+mj-lt"/>
              </a:rPr>
              <a:t>59,6% </a:t>
            </a:r>
            <a:r>
              <a:rPr lang="it-IT" sz="1700" dirty="0"/>
              <a:t>vs </a:t>
            </a:r>
            <a:r>
              <a:rPr lang="it-IT" sz="1700" b="1" dirty="0">
                <a:latin typeface="+mj-lt"/>
              </a:rPr>
              <a:t>23,3% </a:t>
            </a:r>
            <a:r>
              <a:rPr lang="it-IT" sz="1700" dirty="0"/>
              <a:t>nel resto dell’economia</a:t>
            </a:r>
            <a:br>
              <a:rPr lang="it-IT" sz="1700" dirty="0"/>
            </a:br>
            <a:r>
              <a:rPr lang="it-IT" sz="1700" dirty="0"/>
              <a:t>	</a:t>
            </a:r>
            <a:br>
              <a:rPr lang="it-IT" sz="1700" dirty="0"/>
            </a:br>
            <a:r>
              <a:rPr lang="it-IT" sz="1700" b="1" dirty="0">
                <a:latin typeface="+mj-lt"/>
              </a:rPr>
              <a:t>APPLICAZIONE TECNOLOGIE 4.0 PER INNOVARE I PROCESSI</a:t>
            </a:r>
          </a:p>
          <a:p>
            <a:r>
              <a:rPr lang="it-IT" sz="1700" b="1" dirty="0">
                <a:latin typeface="+mj-lt"/>
              </a:rPr>
              <a:t>23,7% </a:t>
            </a:r>
            <a:r>
              <a:rPr lang="it-IT" sz="1700" dirty="0"/>
              <a:t>vs</a:t>
            </a:r>
            <a:r>
              <a:rPr lang="it-IT" sz="1700" dirty="0">
                <a:solidFill>
                  <a:schemeClr val="accent5"/>
                </a:solidFill>
                <a:latin typeface="+mj-lt"/>
              </a:rPr>
              <a:t> </a:t>
            </a:r>
            <a:r>
              <a:rPr lang="it-IT" sz="1700" b="1" dirty="0">
                <a:latin typeface="+mj-lt"/>
              </a:rPr>
              <a:t>12,7% </a:t>
            </a:r>
            <a:r>
              <a:rPr lang="it-IT" sz="1700" dirty="0"/>
              <a:t>nel resto dell’economia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5444886A-37E0-BD45-2F3D-665CE54C8DE6}"/>
              </a:ext>
            </a:extLst>
          </p:cNvPr>
          <p:cNvSpPr txBox="1"/>
          <p:nvPr/>
        </p:nvSpPr>
        <p:spPr>
          <a:xfrm>
            <a:off x="8299161" y="2911460"/>
            <a:ext cx="327420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700" b="1" dirty="0">
                <a:latin typeface="+mj-lt"/>
              </a:rPr>
              <a:t>RISPARMIO ENERGETICO E SOSTENIBILITÀ AMBIENTALE </a:t>
            </a:r>
          </a:p>
          <a:p>
            <a:pPr algn="r"/>
            <a:r>
              <a:rPr lang="it-IT" sz="1700" b="1" dirty="0">
                <a:latin typeface="+mj-lt"/>
              </a:rPr>
              <a:t>37,6%</a:t>
            </a:r>
            <a:r>
              <a:rPr lang="it-IT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it-IT" sz="1700" dirty="0"/>
              <a:t>vs </a:t>
            </a:r>
            <a:r>
              <a:rPr lang="it-IT" sz="1700" b="1" dirty="0">
                <a:latin typeface="+mj-lt"/>
              </a:rPr>
              <a:t>41,8%</a:t>
            </a:r>
            <a:r>
              <a:rPr lang="it-IT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it-IT" sz="1700" dirty="0"/>
              <a:t>nel resto dell’economia</a:t>
            </a:r>
          </a:p>
        </p:txBody>
      </p:sp>
      <p:cxnSp>
        <p:nvCxnSpPr>
          <p:cNvPr id="55" name="Connettore diritto 54">
            <a:extLst>
              <a:ext uri="{FF2B5EF4-FFF2-40B4-BE49-F238E27FC236}">
                <a16:creationId xmlns:a16="http://schemas.microsoft.com/office/drawing/2014/main" id="{8E750188-D4BA-A339-4750-3CFCD248FC35}"/>
              </a:ext>
            </a:extLst>
          </p:cNvPr>
          <p:cNvCxnSpPr>
            <a:cxnSpLocks/>
          </p:cNvCxnSpPr>
          <p:nvPr/>
        </p:nvCxnSpPr>
        <p:spPr>
          <a:xfrm>
            <a:off x="480033" y="1967167"/>
            <a:ext cx="3529259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diritto 59">
            <a:extLst>
              <a:ext uri="{FF2B5EF4-FFF2-40B4-BE49-F238E27FC236}">
                <a16:creationId xmlns:a16="http://schemas.microsoft.com/office/drawing/2014/main" id="{BD1DB34C-F2E9-7509-ECF0-71C7A70F662A}"/>
              </a:ext>
            </a:extLst>
          </p:cNvPr>
          <p:cNvCxnSpPr>
            <a:cxnSpLocks/>
          </p:cNvCxnSpPr>
          <p:nvPr/>
        </p:nvCxnSpPr>
        <p:spPr>
          <a:xfrm>
            <a:off x="7697038" y="2708095"/>
            <a:ext cx="3727939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84B56FCF-6EE8-05F2-2B62-6380D97A5E26}"/>
              </a:ext>
            </a:extLst>
          </p:cNvPr>
          <p:cNvCxnSpPr>
            <a:cxnSpLocks/>
          </p:cNvCxnSpPr>
          <p:nvPr/>
        </p:nvCxnSpPr>
        <p:spPr>
          <a:xfrm>
            <a:off x="4009292" y="1962599"/>
            <a:ext cx="0" cy="1044633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F69FAE2-3D20-3FE6-2F4E-90E70C9BDC92}"/>
              </a:ext>
            </a:extLst>
          </p:cNvPr>
          <p:cNvSpPr txBox="1"/>
          <p:nvPr/>
        </p:nvSpPr>
        <p:spPr>
          <a:xfrm>
            <a:off x="7038104" y="6653572"/>
            <a:ext cx="4583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/>
              <a:t>DATI EXCELSIOR CULTURA 2023 – UNIONCAMERE, MINISTERO DEL LAVORO E DELLE POLITICHE SOCIALI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07C0152-4ABB-E831-D01B-E0BA6505035A}"/>
              </a:ext>
            </a:extLst>
          </p:cNvPr>
          <p:cNvSpPr txBox="1"/>
          <p:nvPr/>
        </p:nvSpPr>
        <p:spPr>
          <a:xfrm>
            <a:off x="-1" y="6657945"/>
            <a:ext cx="53244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/>
              <a:t>RAPPORTO ‘IO SONO CULTURA’ 2024 – UNIONCAMERE, CENTRO STUDI TAGLIACARNE, FONDAZIONE SYMBOLA</a:t>
            </a:r>
          </a:p>
        </p:txBody>
      </p:sp>
    </p:spTree>
    <p:extLst>
      <p:ext uri="{BB962C8B-B14F-4D97-AF65-F5344CB8AC3E}">
        <p14:creationId xmlns:p14="http://schemas.microsoft.com/office/powerpoint/2010/main" val="483324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0">
            <a:extLst>
              <a:ext uri="{FF2B5EF4-FFF2-40B4-BE49-F238E27FC236}">
                <a16:creationId xmlns:a16="http://schemas.microsoft.com/office/drawing/2014/main" id="{21B716BC-87E5-8D09-FCC4-52C1FE9E856E}"/>
              </a:ext>
            </a:extLst>
          </p:cNvPr>
          <p:cNvSpPr txBox="1"/>
          <p:nvPr/>
        </p:nvSpPr>
        <p:spPr>
          <a:xfrm>
            <a:off x="565237" y="5028024"/>
            <a:ext cx="3947102" cy="527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2728" lvl="1">
              <a:lnSpc>
                <a:spcPts val="2080"/>
              </a:lnSpc>
            </a:pPr>
            <a:r>
              <a:rPr lang="it-IT" sz="1700" b="1" dirty="0">
                <a:latin typeface="+mj-lt"/>
                <a:ea typeface="Roboto" panose="02000000000000000000" pitchFamily="2" charset="0"/>
              </a:rPr>
              <a:t>Difficoltà maggiori nella gestione del patrimonio storico e artistico</a:t>
            </a:r>
            <a:endParaRPr lang="it-IT" sz="1700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E16EC8F-557E-C63E-EE4F-F0A2AC382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0A54-1CDA-4F23-AE14-A2753BDFFEA2}" type="slidenum">
              <a:rPr lang="it-IT" smtClean="0"/>
              <a:pPr/>
              <a:t>19</a:t>
            </a:fld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70CDF286-7B13-55F0-7141-66E6A3F29C9D}"/>
              </a:ext>
            </a:extLst>
          </p:cNvPr>
          <p:cNvSpPr txBox="1">
            <a:spLocks/>
          </p:cNvSpPr>
          <p:nvPr/>
        </p:nvSpPr>
        <p:spPr>
          <a:xfrm>
            <a:off x="1" y="210129"/>
            <a:ext cx="121919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miglioramento il mismatch tra domanda e offerta di lavoro</a:t>
            </a:r>
          </a:p>
        </p:txBody>
      </p:sp>
      <p:graphicFrame>
        <p:nvGraphicFramePr>
          <p:cNvPr id="10" name="Grafico 9">
            <a:extLst>
              <a:ext uri="{FF2B5EF4-FFF2-40B4-BE49-F238E27FC236}">
                <a16:creationId xmlns:a16="http://schemas.microsoft.com/office/drawing/2014/main" id="{ED127083-7DB4-A191-7E84-A2081671E8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0523397"/>
              </p:ext>
            </p:extLst>
          </p:nvPr>
        </p:nvGraphicFramePr>
        <p:xfrm>
          <a:off x="7244080" y="1552458"/>
          <a:ext cx="4184021" cy="4721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B6CAE76-8FB7-4BB2-30BF-0812263592CF}"/>
              </a:ext>
            </a:extLst>
          </p:cNvPr>
          <p:cNvSpPr txBox="1"/>
          <p:nvPr/>
        </p:nvSpPr>
        <p:spPr>
          <a:xfrm>
            <a:off x="5130800" y="1949624"/>
            <a:ext cx="1930400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r>
              <a:rPr lang="pt-BR" sz="1400" dirty="0"/>
              <a:t>Industrie creative</a:t>
            </a:r>
            <a:endParaRPr lang="en-US" sz="14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558F660-2977-3B72-80BC-49C9BCF3B07D}"/>
              </a:ext>
            </a:extLst>
          </p:cNvPr>
          <p:cNvSpPr txBox="1"/>
          <p:nvPr/>
        </p:nvSpPr>
        <p:spPr>
          <a:xfrm>
            <a:off x="5130800" y="2627409"/>
            <a:ext cx="1930400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r>
              <a:rPr lang="pt-BR" sz="1400" dirty="0"/>
              <a:t>Industrie culturali</a:t>
            </a:r>
            <a:endParaRPr lang="en-US" sz="140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C4E7F6A-3235-C97D-CFB3-7B11F62A20AC}"/>
              </a:ext>
            </a:extLst>
          </p:cNvPr>
          <p:cNvSpPr txBox="1"/>
          <p:nvPr/>
        </p:nvSpPr>
        <p:spPr>
          <a:xfrm>
            <a:off x="5130800" y="3313895"/>
            <a:ext cx="1930400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r>
              <a:rPr lang="pt-BR" sz="1400" dirty="0"/>
              <a:t>Performing arts e intrattenimento</a:t>
            </a:r>
            <a:endParaRPr lang="en-US" sz="140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617B31F-8F57-F2F9-FA2E-85B5020A5BA5}"/>
              </a:ext>
            </a:extLst>
          </p:cNvPr>
          <p:cNvSpPr txBox="1"/>
          <p:nvPr/>
        </p:nvSpPr>
        <p:spPr>
          <a:xfrm>
            <a:off x="5130800" y="4002871"/>
            <a:ext cx="1930400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r>
              <a:rPr lang="pt-BR" sz="1400" dirty="0"/>
              <a:t>Patrimonio storico e artistico</a:t>
            </a:r>
            <a:endParaRPr lang="en-US" sz="140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14FD892-D1B2-6AE8-FD63-95E9F7CC8E46}"/>
              </a:ext>
            </a:extLst>
          </p:cNvPr>
          <p:cNvSpPr txBox="1"/>
          <p:nvPr/>
        </p:nvSpPr>
        <p:spPr>
          <a:xfrm>
            <a:off x="5130800" y="4688765"/>
            <a:ext cx="1930400" cy="7386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r>
              <a:rPr lang="pt-BR" sz="1400" dirty="0"/>
              <a:t>TOTALE INDUSTRIE CULTURALI E CREATIVE</a:t>
            </a:r>
            <a:endParaRPr lang="en-US" sz="14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5596B2D-8F10-00DF-7B7B-20E1D4BC1762}"/>
              </a:ext>
            </a:extLst>
          </p:cNvPr>
          <p:cNvSpPr txBox="1"/>
          <p:nvPr/>
        </p:nvSpPr>
        <p:spPr>
          <a:xfrm>
            <a:off x="5130800" y="5590104"/>
            <a:ext cx="1930400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r>
              <a:rPr lang="pt-BR" sz="1400" dirty="0"/>
              <a:t>TOTALE ECONOMIA</a:t>
            </a:r>
            <a:endParaRPr lang="en-US" sz="1400" dirty="0"/>
          </a:p>
        </p:txBody>
      </p:sp>
      <p:pic>
        <p:nvPicPr>
          <p:cNvPr id="29" name="Immagine 28" descr="Immagine che contiene Puzzle meccanico, cubo, Cubo di Rubik&#10;&#10;Descrizione generata automaticamente">
            <a:extLst>
              <a:ext uri="{FF2B5EF4-FFF2-40B4-BE49-F238E27FC236}">
                <a16:creationId xmlns:a16="http://schemas.microsoft.com/office/drawing/2014/main" id="{0D744AFC-AD1E-5CA8-22B4-C8526451C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7" t="29157" r="11332" b="7841"/>
          <a:stretch/>
        </p:blipFill>
        <p:spPr>
          <a:xfrm flipH="1">
            <a:off x="6615312" y="2606368"/>
            <a:ext cx="1038522" cy="656847"/>
          </a:xfrm>
          <a:prstGeom prst="rect">
            <a:avLst/>
          </a:prstGeom>
        </p:spPr>
      </p:pic>
      <p:pic>
        <p:nvPicPr>
          <p:cNvPr id="30" name="Immagine 29" descr="Immagine che contiene Elementi grafici, Arte frattale, arte, creatività&#10;&#10;Descrizione generata automaticamente">
            <a:extLst>
              <a:ext uri="{FF2B5EF4-FFF2-40B4-BE49-F238E27FC236}">
                <a16:creationId xmlns:a16="http://schemas.microsoft.com/office/drawing/2014/main" id="{8D158ECB-ED60-831E-A2B8-264ACDAC67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337" y="1717402"/>
            <a:ext cx="1490989" cy="838681"/>
          </a:xfrm>
          <a:prstGeom prst="rect">
            <a:avLst/>
          </a:prstGeom>
        </p:spPr>
      </p:pic>
      <p:pic>
        <p:nvPicPr>
          <p:cNvPr id="31" name="Immagine 30" descr="Immagine che contiene teschio&#10;&#10;Descrizione generata automaticamente">
            <a:extLst>
              <a:ext uri="{FF2B5EF4-FFF2-40B4-BE49-F238E27FC236}">
                <a16:creationId xmlns:a16="http://schemas.microsoft.com/office/drawing/2014/main" id="{466469F6-79A1-2FCB-8F84-7F980569AF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4" t="52824" r="49298" b="15597"/>
          <a:stretch/>
        </p:blipFill>
        <p:spPr>
          <a:xfrm>
            <a:off x="7017819" y="3190970"/>
            <a:ext cx="613943" cy="646145"/>
          </a:xfrm>
          <a:prstGeom prst="rect">
            <a:avLst/>
          </a:prstGeom>
        </p:spPr>
      </p:pic>
      <p:pic>
        <p:nvPicPr>
          <p:cNvPr id="32" name="Immagine 31" descr="Immagine che contiene teschio&#10;&#10;Descrizione generata automaticamente">
            <a:extLst>
              <a:ext uri="{FF2B5EF4-FFF2-40B4-BE49-F238E27FC236}">
                <a16:creationId xmlns:a16="http://schemas.microsoft.com/office/drawing/2014/main" id="{60B3FB43-9F8E-CC88-23A7-073B9C81F1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7" t="51299" r="25665" b="3275"/>
          <a:stretch/>
        </p:blipFill>
        <p:spPr>
          <a:xfrm>
            <a:off x="7054604" y="3972263"/>
            <a:ext cx="509339" cy="536054"/>
          </a:xfrm>
          <a:prstGeom prst="rect">
            <a:avLst/>
          </a:prstGeom>
        </p:spPr>
      </p:pic>
      <p:pic>
        <p:nvPicPr>
          <p:cNvPr id="33" name="Immagine 32" descr="Immagine che contiene caramella&#10;&#10;Descrizione generata automaticamente">
            <a:extLst>
              <a:ext uri="{FF2B5EF4-FFF2-40B4-BE49-F238E27FC236}">
                <a16:creationId xmlns:a16="http://schemas.microsoft.com/office/drawing/2014/main" id="{69AAE7C6-C4A6-785E-0C2B-ADF797C966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6" t="23100" r="6404" b="19030"/>
          <a:stretch/>
        </p:blipFill>
        <p:spPr>
          <a:xfrm>
            <a:off x="7012330" y="5493306"/>
            <a:ext cx="680123" cy="567219"/>
          </a:xfrm>
          <a:prstGeom prst="rect">
            <a:avLst/>
          </a:prstGeom>
        </p:spPr>
      </p:pic>
      <p:pic>
        <p:nvPicPr>
          <p:cNvPr id="34" name="Immagine 33" descr="Immagine che contiene Danza, ballo, persona&#10;&#10;Descrizione generata automaticamente">
            <a:extLst>
              <a:ext uri="{FF2B5EF4-FFF2-40B4-BE49-F238E27FC236}">
                <a16:creationId xmlns:a16="http://schemas.microsoft.com/office/drawing/2014/main" id="{390AC16F-3547-14F4-51AF-2CAC05DE4F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34573" y="4538925"/>
            <a:ext cx="1348163" cy="758342"/>
          </a:xfrm>
          <a:prstGeom prst="rect">
            <a:avLst/>
          </a:prstGeom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C2C6F98D-6560-5EDC-950B-D128E883B4B8}"/>
              </a:ext>
            </a:extLst>
          </p:cNvPr>
          <p:cNvSpPr txBox="1"/>
          <p:nvPr/>
        </p:nvSpPr>
        <p:spPr>
          <a:xfrm>
            <a:off x="388430" y="2551751"/>
            <a:ext cx="3027406" cy="877249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indent="-284472"/>
            <a:r>
              <a:rPr lang="it-IT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38,7%</a:t>
            </a:r>
            <a:endParaRPr lang="it-IT" sz="5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C9943C03-3481-0893-ABDE-CE785F95FE5D}"/>
              </a:ext>
            </a:extLst>
          </p:cNvPr>
          <p:cNvSpPr txBox="1"/>
          <p:nvPr/>
        </p:nvSpPr>
        <p:spPr>
          <a:xfrm>
            <a:off x="1243842" y="3888788"/>
            <a:ext cx="3247769" cy="61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84472">
              <a:lnSpc>
                <a:spcPts val="2080"/>
              </a:lnSpc>
            </a:pPr>
            <a:r>
              <a:rPr lang="it-IT" sz="1700" b="1" dirty="0">
                <a:latin typeface="+mj-lt"/>
                <a:ea typeface="Roboto" panose="02000000000000000000" pitchFamily="2" charset="0"/>
              </a:rPr>
              <a:t>in decrescita rispetto al 2022 </a:t>
            </a:r>
            <a:r>
              <a:rPr lang="it-IT" sz="1700" dirty="0"/>
              <a:t>(era pari al 39,1%)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16C009EC-C28C-3498-B2F5-3695CEC4BDD7}"/>
              </a:ext>
            </a:extLst>
          </p:cNvPr>
          <p:cNvSpPr txBox="1"/>
          <p:nvPr/>
        </p:nvSpPr>
        <p:spPr>
          <a:xfrm>
            <a:off x="388430" y="1682502"/>
            <a:ext cx="5104382" cy="877249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indent="-284472"/>
            <a:r>
              <a:rPr lang="it-IT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ICC CHE SEGNALANO DIFFICOLTÀ DI REPERIMENTO</a:t>
            </a:r>
            <a:endParaRPr lang="it-IT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DA9DF00B-A517-1269-8FC1-AC3969CA82A1}"/>
              </a:ext>
            </a:extLst>
          </p:cNvPr>
          <p:cNvSpPr txBox="1"/>
          <p:nvPr/>
        </p:nvSpPr>
        <p:spPr>
          <a:xfrm>
            <a:off x="388430" y="3448334"/>
            <a:ext cx="2586782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700" dirty="0"/>
              <a:t>(totale economia: 45,1%)</a:t>
            </a:r>
          </a:p>
        </p:txBody>
      </p:sp>
      <p:sp>
        <p:nvSpPr>
          <p:cNvPr id="42" name="Elemento grafico 61" descr="Accento circonflesso verso l'alto con riempimento a tinta unita">
            <a:extLst>
              <a:ext uri="{FF2B5EF4-FFF2-40B4-BE49-F238E27FC236}">
                <a16:creationId xmlns:a16="http://schemas.microsoft.com/office/drawing/2014/main" id="{F5BA7A8F-A3E6-FB61-1DFA-6B2CC4CDED34}"/>
              </a:ext>
            </a:extLst>
          </p:cNvPr>
          <p:cNvSpPr/>
          <p:nvPr/>
        </p:nvSpPr>
        <p:spPr>
          <a:xfrm flipV="1">
            <a:off x="570016" y="3973286"/>
            <a:ext cx="538219" cy="309505"/>
          </a:xfrm>
          <a:custGeom>
            <a:avLst/>
            <a:gdLst>
              <a:gd name="connsiteX0" fmla="*/ 40405 w 538219"/>
              <a:gd name="connsiteY0" fmla="*/ 309505 h 309505"/>
              <a:gd name="connsiteX1" fmla="*/ 0 w 538219"/>
              <a:gd name="connsiteY1" fmla="*/ 269081 h 309505"/>
              <a:gd name="connsiteX2" fmla="*/ 269138 w 538219"/>
              <a:gd name="connsiteY2" fmla="*/ 0 h 309505"/>
              <a:gd name="connsiteX3" fmla="*/ 538220 w 538219"/>
              <a:gd name="connsiteY3" fmla="*/ 269081 h 309505"/>
              <a:gd name="connsiteX4" fmla="*/ 497815 w 538219"/>
              <a:gd name="connsiteY4" fmla="*/ 309496 h 309505"/>
              <a:gd name="connsiteX5" fmla="*/ 269138 w 538219"/>
              <a:gd name="connsiteY5" fmla="*/ 80810 h 309505"/>
              <a:gd name="connsiteX6" fmla="*/ 40405 w 538219"/>
              <a:gd name="connsiteY6" fmla="*/ 309505 h 30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219" h="309505">
                <a:moveTo>
                  <a:pt x="40405" y="309505"/>
                </a:moveTo>
                <a:lnTo>
                  <a:pt x="0" y="269081"/>
                </a:lnTo>
                <a:lnTo>
                  <a:pt x="269138" y="0"/>
                </a:lnTo>
                <a:lnTo>
                  <a:pt x="538220" y="269081"/>
                </a:lnTo>
                <a:lnTo>
                  <a:pt x="497815" y="309496"/>
                </a:lnTo>
                <a:lnTo>
                  <a:pt x="269138" y="80810"/>
                </a:lnTo>
                <a:lnTo>
                  <a:pt x="40405" y="309505"/>
                </a:lnTo>
                <a:close/>
              </a:path>
            </a:pathLst>
          </a:custGeom>
          <a:gradFill>
            <a:gsLst>
              <a:gs pos="0">
                <a:srgbClr val="FFC000"/>
              </a:gs>
              <a:gs pos="34000">
                <a:srgbClr val="00B050"/>
              </a:gs>
              <a:gs pos="66000">
                <a:schemeClr val="accent1">
                  <a:lumMod val="45000"/>
                  <a:lumOff val="5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it-IT"/>
          </a:p>
        </p:txBody>
      </p:sp>
      <p:sp>
        <p:nvSpPr>
          <p:cNvPr id="44" name="Rettangolo con angoli arrotondati 43">
            <a:extLst>
              <a:ext uri="{FF2B5EF4-FFF2-40B4-BE49-F238E27FC236}">
                <a16:creationId xmlns:a16="http://schemas.microsoft.com/office/drawing/2014/main" id="{CA4DD5C6-5C19-A3EB-4085-2D3777C908DE}"/>
              </a:ext>
            </a:extLst>
          </p:cNvPr>
          <p:cNvSpPr/>
          <p:nvPr/>
        </p:nvSpPr>
        <p:spPr>
          <a:xfrm>
            <a:off x="459208" y="4880033"/>
            <a:ext cx="4488711" cy="877249"/>
          </a:xfrm>
          <a:prstGeom prst="roundRect">
            <a:avLst>
              <a:gd name="adj" fmla="val 5997"/>
            </a:avLst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4FC527-DE10-306B-2190-136FDD752283}"/>
              </a:ext>
            </a:extLst>
          </p:cNvPr>
          <p:cNvSpPr txBox="1"/>
          <p:nvPr/>
        </p:nvSpPr>
        <p:spPr>
          <a:xfrm>
            <a:off x="7061200" y="6647871"/>
            <a:ext cx="448871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/>
              <a:t>DATI EXCELSIOR CULTURA 2023 – UNIONCAMERE, MINISTERO DEL LAVORO E DELLE POLITICHE SOCIALI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B97532E-8615-9D60-EBD5-F127DC2D215A}"/>
              </a:ext>
            </a:extLst>
          </p:cNvPr>
          <p:cNvSpPr txBox="1"/>
          <p:nvPr/>
        </p:nvSpPr>
        <p:spPr>
          <a:xfrm>
            <a:off x="-1" y="6657945"/>
            <a:ext cx="53244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/>
              <a:t>RAPPORTO ‘IO SONO CULTURA’ 2024 – UNIONCAMERE, CENTRO STUDI TAGLIACARNE, FONDAZIONE SYMBOLA</a:t>
            </a:r>
          </a:p>
        </p:txBody>
      </p:sp>
    </p:spTree>
    <p:extLst>
      <p:ext uri="{BB962C8B-B14F-4D97-AF65-F5344CB8AC3E}">
        <p14:creationId xmlns:p14="http://schemas.microsoft.com/office/powerpoint/2010/main" val="4071014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 descr="Immagine che contiene testo, schizzo, Viso umano, design&#10;&#10;Descrizione generata automaticamente">
            <a:extLst>
              <a:ext uri="{FF2B5EF4-FFF2-40B4-BE49-F238E27FC236}">
                <a16:creationId xmlns:a16="http://schemas.microsoft.com/office/drawing/2014/main" id="{ED3E043C-E782-C886-319F-C1D485F22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1130"/>
            <a:ext cx="5387557" cy="5067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magine 5" descr="Immagine che contiene Policromia, arte, grafica vettoriale&#10;&#10;Descrizione generata automaticamente">
            <a:extLst>
              <a:ext uri="{FF2B5EF4-FFF2-40B4-BE49-F238E27FC236}">
                <a16:creationId xmlns:a16="http://schemas.microsoft.com/office/drawing/2014/main" id="{14C02103-0EB3-388F-6125-9A77FAECC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" r="9789"/>
          <a:stretch/>
        </p:blipFill>
        <p:spPr>
          <a:xfrm>
            <a:off x="4340773" y="1965923"/>
            <a:ext cx="7851228" cy="4892075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63BC74A9-FF18-DACC-6789-5AD371C57F8D}"/>
              </a:ext>
            </a:extLst>
          </p:cNvPr>
          <p:cNvSpPr txBox="1"/>
          <p:nvPr/>
        </p:nvSpPr>
        <p:spPr>
          <a:xfrm>
            <a:off x="614855" y="2372969"/>
            <a:ext cx="476118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il </a:t>
            </a:r>
            <a:r>
              <a:rPr lang="it-IT" sz="1700" b="1" dirty="0">
                <a:latin typeface="+mj-lt"/>
                <a:ea typeface="Roboto Light" panose="02000000000000000000" pitchFamily="2" charset="0"/>
              </a:rPr>
              <a:t>Sistema Produttivo Culturale e Creativo</a:t>
            </a:r>
            <a:r>
              <a:rPr lang="it-IT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 e il suo ruolo nell’economia nazionale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2F0769D7-D4A3-DB55-24A2-FD21370714A5}"/>
              </a:ext>
            </a:extLst>
          </p:cNvPr>
          <p:cNvSpPr txBox="1"/>
          <p:nvPr/>
        </p:nvSpPr>
        <p:spPr>
          <a:xfrm>
            <a:off x="614855" y="3786731"/>
            <a:ext cx="476118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le </a:t>
            </a:r>
            <a:r>
              <a:rPr lang="it-IT" sz="1700" b="1" dirty="0">
                <a:latin typeface="+mj-lt"/>
                <a:ea typeface="Roboto Light" panose="02000000000000000000" pitchFamily="2" charset="0"/>
              </a:rPr>
              <a:t>imprese del settore </a:t>
            </a:r>
            <a:r>
              <a:rPr lang="it-IT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e le </a:t>
            </a:r>
            <a:r>
              <a:rPr lang="it-IT" sz="1700" b="1" dirty="0">
                <a:latin typeface="+mj-lt"/>
                <a:ea typeface="Roboto Light" panose="02000000000000000000" pitchFamily="2" charset="0"/>
              </a:rPr>
              <a:t>geografie della produzione culturale e creativa </a:t>
            </a:r>
            <a:r>
              <a:rPr lang="it-IT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in Italia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964E2513-97F7-53AC-D81D-0EC7107527F4}"/>
              </a:ext>
            </a:extLst>
          </p:cNvPr>
          <p:cNvSpPr txBox="1"/>
          <p:nvPr/>
        </p:nvSpPr>
        <p:spPr>
          <a:xfrm>
            <a:off x="614855" y="5130630"/>
            <a:ext cx="476118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e diffonde esperienze imprenditoriali e </a:t>
            </a:r>
            <a:r>
              <a:rPr lang="it-IT" sz="1700" b="1" dirty="0">
                <a:latin typeface="+mj-lt"/>
                <a:ea typeface="Roboto Light" panose="02000000000000000000" pitchFamily="2" charset="0"/>
              </a:rPr>
              <a:t>storie di successo </a:t>
            </a:r>
            <a:r>
              <a:rPr lang="it-IT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di cultura e creatività 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AFF7C04-BE1B-987A-A394-210F91EB7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55" y="1829947"/>
            <a:ext cx="4761185" cy="615554"/>
          </a:xfrm>
        </p:spPr>
        <p:txBody>
          <a:bodyPr anchor="ctr">
            <a:noAutofit/>
          </a:bodyPr>
          <a:lstStyle/>
          <a:p>
            <a:r>
              <a:rPr lang="it-IT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DEFINISCE</a:t>
            </a:r>
          </a:p>
        </p:txBody>
      </p:sp>
      <p:sp>
        <p:nvSpPr>
          <p:cNvPr id="18" name="Sottotitolo 17">
            <a:extLst>
              <a:ext uri="{FF2B5EF4-FFF2-40B4-BE49-F238E27FC236}">
                <a16:creationId xmlns:a16="http://schemas.microsoft.com/office/drawing/2014/main" id="{623B6476-EFAC-A8F4-CB74-2982F9E439E5}"/>
              </a:ext>
            </a:extLst>
          </p:cNvPr>
          <p:cNvSpPr txBox="1">
            <a:spLocks/>
          </p:cNvSpPr>
          <p:nvPr/>
        </p:nvSpPr>
        <p:spPr>
          <a:xfrm>
            <a:off x="8963130" y="4886489"/>
            <a:ext cx="2357194" cy="4807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it-IT" sz="2600" dirty="0">
                <a:latin typeface="Roboto Thin" panose="02000000000000000000" pitchFamily="2" charset="0"/>
                <a:ea typeface="Roboto Thin" panose="02000000000000000000" pitchFamily="2" charset="0"/>
              </a:rPr>
              <a:t>XIV edizione</a:t>
            </a:r>
          </a:p>
        </p:txBody>
      </p:sp>
      <p:sp>
        <p:nvSpPr>
          <p:cNvPr id="19" name="Titolo 1">
            <a:extLst>
              <a:ext uri="{FF2B5EF4-FFF2-40B4-BE49-F238E27FC236}">
                <a16:creationId xmlns:a16="http://schemas.microsoft.com/office/drawing/2014/main" id="{B11AA968-0A2D-174F-2B83-852C2C3073E8}"/>
              </a:ext>
            </a:extLst>
          </p:cNvPr>
          <p:cNvSpPr txBox="1">
            <a:spLocks/>
          </p:cNvSpPr>
          <p:nvPr/>
        </p:nvSpPr>
        <p:spPr>
          <a:xfrm>
            <a:off x="614855" y="313739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rapporto</a:t>
            </a:r>
          </a:p>
        </p:txBody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B7A4E67E-C65E-92D5-5B89-3FEBDAEE575D}"/>
              </a:ext>
            </a:extLst>
          </p:cNvPr>
          <p:cNvSpPr txBox="1">
            <a:spLocks/>
          </p:cNvSpPr>
          <p:nvPr/>
        </p:nvSpPr>
        <p:spPr>
          <a:xfrm>
            <a:off x="614855" y="3207268"/>
            <a:ext cx="4761185" cy="615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ANALIZZA</a:t>
            </a: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7535A1FB-BC2F-8DB4-7059-76DE2F88EFCF}"/>
              </a:ext>
            </a:extLst>
          </p:cNvPr>
          <p:cNvSpPr txBox="1">
            <a:spLocks/>
          </p:cNvSpPr>
          <p:nvPr/>
        </p:nvSpPr>
        <p:spPr>
          <a:xfrm>
            <a:off x="614855" y="4578712"/>
            <a:ext cx="4761185" cy="615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RACCONTA</a:t>
            </a:r>
          </a:p>
        </p:txBody>
      </p:sp>
      <p:pic>
        <p:nvPicPr>
          <p:cNvPr id="5" name="Immagine 4" descr="Immagine che contiene sfera, Oggetto astronomico, pianeta, cerchio&#10;&#10;Descrizione generata automaticamente">
            <a:extLst>
              <a:ext uri="{FF2B5EF4-FFF2-40B4-BE49-F238E27FC236}">
                <a16:creationId xmlns:a16="http://schemas.microsoft.com/office/drawing/2014/main" id="{B1314A08-CC46-20F7-CFAF-52855AE086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5" t="24653" r="36250" b="23162"/>
          <a:stretch/>
        </p:blipFill>
        <p:spPr>
          <a:xfrm>
            <a:off x="11421387" y="6186308"/>
            <a:ext cx="558330" cy="535167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592670-DE0F-20D6-ADFF-CCD69179D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0A54-1CDA-4F23-AE14-A2753BDFFEA2}" type="slidenum">
              <a:rPr lang="it-IT" smtClean="0"/>
              <a:pPr/>
              <a:t>2</a:t>
            </a:fld>
            <a:endParaRPr lang="it-IT" dirty="0"/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B5DCFBAB-6370-0288-30DD-2302EA75A801}"/>
              </a:ext>
            </a:extLst>
          </p:cNvPr>
          <p:cNvCxnSpPr>
            <a:cxnSpLocks/>
          </p:cNvCxnSpPr>
          <p:nvPr/>
        </p:nvCxnSpPr>
        <p:spPr>
          <a:xfrm flipH="1">
            <a:off x="679938" y="2324509"/>
            <a:ext cx="2359677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35D40FE1-4559-EF92-2EC6-4477D75C7929}"/>
              </a:ext>
            </a:extLst>
          </p:cNvPr>
          <p:cNvCxnSpPr>
            <a:cxnSpLocks/>
          </p:cNvCxnSpPr>
          <p:nvPr/>
        </p:nvCxnSpPr>
        <p:spPr>
          <a:xfrm flipH="1">
            <a:off x="679937" y="3731455"/>
            <a:ext cx="2359677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742AC51E-7A58-7A03-DC27-7F119011FCB7}"/>
              </a:ext>
            </a:extLst>
          </p:cNvPr>
          <p:cNvCxnSpPr>
            <a:cxnSpLocks/>
          </p:cNvCxnSpPr>
          <p:nvPr/>
        </p:nvCxnSpPr>
        <p:spPr>
          <a:xfrm flipH="1">
            <a:off x="679937" y="5111785"/>
            <a:ext cx="2359677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136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4019029B-085C-744E-A33B-9CD62AB4715D}"/>
              </a:ext>
            </a:extLst>
          </p:cNvPr>
          <p:cNvCxnSpPr>
            <a:cxnSpLocks/>
          </p:cNvCxnSpPr>
          <p:nvPr/>
        </p:nvCxnSpPr>
        <p:spPr>
          <a:xfrm>
            <a:off x="1168776" y="3697036"/>
            <a:ext cx="0" cy="1155501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B903AA17-DADA-CB01-21E7-18E62A8E2593}"/>
              </a:ext>
            </a:extLst>
          </p:cNvPr>
          <p:cNvCxnSpPr>
            <a:cxnSpLocks/>
          </p:cNvCxnSpPr>
          <p:nvPr/>
        </p:nvCxnSpPr>
        <p:spPr>
          <a:xfrm>
            <a:off x="2971300" y="2444269"/>
            <a:ext cx="0" cy="1452286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A63994E6-A79A-6EC7-4A9C-EFE262906124}"/>
              </a:ext>
            </a:extLst>
          </p:cNvPr>
          <p:cNvCxnSpPr>
            <a:cxnSpLocks/>
          </p:cNvCxnSpPr>
          <p:nvPr/>
        </p:nvCxnSpPr>
        <p:spPr>
          <a:xfrm>
            <a:off x="5057447" y="3235035"/>
            <a:ext cx="0" cy="1155501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Immagine 17" descr="Immagine che contiene blu, Elementi grafici, design&#10;&#10;Descrizione generata automaticamente">
            <a:extLst>
              <a:ext uri="{FF2B5EF4-FFF2-40B4-BE49-F238E27FC236}">
                <a16:creationId xmlns:a16="http://schemas.microsoft.com/office/drawing/2014/main" id="{C61C4CE3-4E92-F92E-F449-50351578C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"/>
          <a:stretch/>
        </p:blipFill>
        <p:spPr>
          <a:xfrm>
            <a:off x="0" y="406583"/>
            <a:ext cx="11023224" cy="6087283"/>
          </a:xfrm>
          <a:prstGeom prst="rect">
            <a:avLst/>
          </a:prstGeom>
        </p:spPr>
      </p:pic>
      <p:sp>
        <p:nvSpPr>
          <p:cNvPr id="26" name="Segnaposto numero diapositiva 25">
            <a:extLst>
              <a:ext uri="{FF2B5EF4-FFF2-40B4-BE49-F238E27FC236}">
                <a16:creationId xmlns:a16="http://schemas.microsoft.com/office/drawing/2014/main" id="{ED3CC2D5-35A0-E391-BCE4-62B45FFD2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3788-01D4-4D78-8691-FEB586BD251B}" type="slidenum">
              <a:rPr lang="it-IT" smtClean="0"/>
              <a:t>20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46CDEC0-90AA-6939-818A-4652783BD8B4}"/>
              </a:ext>
            </a:extLst>
          </p:cNvPr>
          <p:cNvSpPr txBox="1"/>
          <p:nvPr/>
        </p:nvSpPr>
        <p:spPr>
          <a:xfrm>
            <a:off x="153369" y="2840624"/>
            <a:ext cx="205115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700" b="1" dirty="0">
                <a:latin typeface="+mj-lt"/>
                <a:cs typeface="Times New Roman" panose="02020603050405020304" pitchFamily="18" charset="0"/>
              </a:rPr>
              <a:t>LEGGE 206 DEL 27 DICEMBRE 2023</a:t>
            </a:r>
          </a:p>
          <a:p>
            <a:pPr algn="ctr"/>
            <a:r>
              <a:rPr lang="it-IT" sz="1100" dirty="0">
                <a:cs typeface="Times New Roman" panose="02020603050405020304" pitchFamily="18" charset="0"/>
              </a:rPr>
              <a:t>(legge sul Made in Italy)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1E7BCDD-DED3-F8EA-C431-088FC53F9CCB}"/>
              </a:ext>
            </a:extLst>
          </p:cNvPr>
          <p:cNvSpPr txBox="1"/>
          <p:nvPr/>
        </p:nvSpPr>
        <p:spPr>
          <a:xfrm>
            <a:off x="1797270" y="1567106"/>
            <a:ext cx="2499742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b="1">
                <a:latin typeface="+mj-lt"/>
                <a:ea typeface="Roboto" panose="02000000000000000000" pitchFamily="2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it-IT" sz="1700" b="0" dirty="0">
                <a:latin typeface="+mn-lt"/>
                <a:ea typeface="+mn-ea"/>
                <a:cs typeface="Times New Roman" panose="02020603050405020304" pitchFamily="18" charset="0"/>
              </a:rPr>
              <a:t>definizione univoca di </a:t>
            </a:r>
            <a:r>
              <a:rPr lang="it-IT" sz="1700" dirty="0">
                <a:ea typeface="+mn-ea"/>
                <a:cs typeface="Times New Roman" panose="02020603050405020304" pitchFamily="18" charset="0"/>
              </a:rPr>
              <a:t>IMPRESA CULTURALE E CREATIVA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B2D8325-E8ED-44CD-FA77-B534E40AD865}"/>
              </a:ext>
            </a:extLst>
          </p:cNvPr>
          <p:cNvSpPr txBox="1"/>
          <p:nvPr/>
        </p:nvSpPr>
        <p:spPr>
          <a:xfrm>
            <a:off x="3746551" y="2293249"/>
            <a:ext cx="262179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700" dirty="0">
                <a:cs typeface="Times New Roman" panose="02020603050405020304" pitchFamily="18" charset="0"/>
              </a:rPr>
              <a:t>iscrizione prevista </a:t>
            </a:r>
            <a:r>
              <a:rPr lang="it-IT" sz="1700" b="1" dirty="0">
                <a:latin typeface="+mj-lt"/>
                <a:cs typeface="Times New Roman" panose="02020603050405020304" pitchFamily="18" charset="0"/>
              </a:rPr>
              <a:t>ALBO MIC E SEZIONE SPECIALE REGISTRO IMPRESE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987EB6A-DE00-DB7C-C48D-3F4E81C9BED7}"/>
              </a:ext>
            </a:extLst>
          </p:cNvPr>
          <p:cNvSpPr txBox="1"/>
          <p:nvPr/>
        </p:nvSpPr>
        <p:spPr>
          <a:xfrm>
            <a:off x="4927882" y="5805379"/>
            <a:ext cx="609534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100" dirty="0">
                <a:solidFill>
                  <a:srgbClr val="19191A"/>
                </a:solidFill>
              </a:rPr>
              <a:t>M</a:t>
            </a:r>
            <a:r>
              <a:rPr lang="it-IT" sz="1100" i="0" dirty="0">
                <a:solidFill>
                  <a:srgbClr val="19191A"/>
                </a:solidFill>
                <a:effectLst/>
              </a:rPr>
              <a:t>USICA - AUDIOVISIVO E RADIO – </a:t>
            </a:r>
            <a:r>
              <a:rPr lang="it-IT" sz="1100" b="1" dirty="0">
                <a:solidFill>
                  <a:srgbClr val="19191A"/>
                </a:solidFill>
                <a:effectLst/>
                <a:latin typeface="+mj-lt"/>
              </a:rPr>
              <a:t>MODA</a:t>
            </a:r>
            <a:r>
              <a:rPr lang="it-IT" sz="1100" i="0" dirty="0">
                <a:solidFill>
                  <a:srgbClr val="19191A"/>
                </a:solidFill>
                <a:effectLst/>
              </a:rPr>
              <a:t> - ARCHITETTURA E DESIGN</a:t>
            </a:r>
            <a:r>
              <a:rPr lang="it-IT" sz="1100" dirty="0">
                <a:solidFill>
                  <a:srgbClr val="19191A"/>
                </a:solidFill>
              </a:rPr>
              <a:t> - </a:t>
            </a:r>
            <a:r>
              <a:rPr lang="it-IT" sz="1100" i="0" dirty="0">
                <a:solidFill>
                  <a:srgbClr val="19191A"/>
                </a:solidFill>
                <a:effectLst/>
              </a:rPr>
              <a:t>ARTI VISIVE</a:t>
            </a:r>
            <a:r>
              <a:rPr lang="it-IT" sz="1100" dirty="0">
                <a:solidFill>
                  <a:srgbClr val="19191A"/>
                </a:solidFill>
              </a:rPr>
              <a:t> - </a:t>
            </a:r>
            <a:r>
              <a:rPr lang="it-IT" sz="1100" i="0" dirty="0">
                <a:solidFill>
                  <a:srgbClr val="19191A"/>
                </a:solidFill>
                <a:effectLst/>
              </a:rPr>
              <a:t>SPETTACOLO DAL VIVO</a:t>
            </a:r>
            <a:r>
              <a:rPr lang="it-IT" sz="1100" dirty="0">
                <a:solidFill>
                  <a:srgbClr val="19191A"/>
                </a:solidFill>
              </a:rPr>
              <a:t> - </a:t>
            </a:r>
            <a:r>
              <a:rPr lang="it-IT" sz="1100" i="0" dirty="0">
                <a:solidFill>
                  <a:srgbClr val="19191A"/>
                </a:solidFill>
                <a:effectLst/>
              </a:rPr>
              <a:t>PATRIMONIO CULTURALE MATERIALE E IMMATERIALE</a:t>
            </a:r>
            <a:r>
              <a:rPr lang="it-IT" sz="1100" dirty="0">
                <a:solidFill>
                  <a:srgbClr val="19191A"/>
                </a:solidFill>
              </a:rPr>
              <a:t> - </a:t>
            </a:r>
            <a:r>
              <a:rPr lang="it-IT" sz="1100" b="1" i="0" dirty="0">
                <a:solidFill>
                  <a:srgbClr val="19191A"/>
                </a:solidFill>
                <a:effectLst/>
                <a:latin typeface="+mj-lt"/>
              </a:rPr>
              <a:t>ARTIGIANATO ARTISTICO</a:t>
            </a:r>
            <a:r>
              <a:rPr lang="it-IT" sz="1100" b="1" dirty="0">
                <a:solidFill>
                  <a:srgbClr val="19191A"/>
                </a:solidFill>
                <a:latin typeface="+mj-lt"/>
              </a:rPr>
              <a:t> </a:t>
            </a:r>
            <a:r>
              <a:rPr lang="it-IT" sz="1100" dirty="0">
                <a:solidFill>
                  <a:srgbClr val="19191A"/>
                </a:solidFill>
              </a:rPr>
              <a:t>– </a:t>
            </a:r>
            <a:r>
              <a:rPr lang="it-IT" sz="1100" i="0" dirty="0">
                <a:solidFill>
                  <a:srgbClr val="19191A"/>
                </a:solidFill>
                <a:effectLst/>
              </a:rPr>
              <a:t>EDITORIA - LIBRI E LETTERATURA</a:t>
            </a:r>
            <a:endParaRPr lang="it-IT" sz="11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E0B0DF9-46F0-984A-84CB-64C55196197B}"/>
              </a:ext>
            </a:extLst>
          </p:cNvPr>
          <p:cNvSpPr txBox="1"/>
          <p:nvPr/>
        </p:nvSpPr>
        <p:spPr>
          <a:xfrm>
            <a:off x="7376671" y="5451436"/>
            <a:ext cx="119776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700" b="1" dirty="0">
                <a:latin typeface="+mj-lt"/>
              </a:rPr>
              <a:t>I SETTORI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F0BE5D4-72DE-33E0-FB52-B9DDB552C2F5}"/>
              </a:ext>
            </a:extLst>
          </p:cNvPr>
          <p:cNvSpPr txBox="1">
            <a:spLocks/>
          </p:cNvSpPr>
          <p:nvPr/>
        </p:nvSpPr>
        <p:spPr>
          <a:xfrm>
            <a:off x="1" y="210129"/>
            <a:ext cx="121919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riconoscimento normativo del sistema culturale e creativo</a:t>
            </a:r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096EFC36-9E72-AF7A-2C1C-65FD4F62FFF3}"/>
              </a:ext>
            </a:extLst>
          </p:cNvPr>
          <p:cNvSpPr/>
          <p:nvPr/>
        </p:nvSpPr>
        <p:spPr>
          <a:xfrm>
            <a:off x="5132525" y="5398518"/>
            <a:ext cx="5716256" cy="1104479"/>
          </a:xfrm>
          <a:prstGeom prst="roundRect">
            <a:avLst>
              <a:gd name="adj" fmla="val 5997"/>
            </a:avLst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EBB8F97-7C3E-F95D-F01C-BA55CDF8AF57}"/>
              </a:ext>
            </a:extLst>
          </p:cNvPr>
          <p:cNvSpPr txBox="1"/>
          <p:nvPr/>
        </p:nvSpPr>
        <p:spPr>
          <a:xfrm>
            <a:off x="-1" y="6657945"/>
            <a:ext cx="53244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/>
              <a:t>RAPPORTO ‘IO SONO CULTURA’ 2024 – UNIONCAMERE, CENTRO STUDI TAGLIACARNE, FONDAZIONE SYMBOLA</a:t>
            </a:r>
          </a:p>
        </p:txBody>
      </p:sp>
    </p:spTree>
    <p:extLst>
      <p:ext uri="{BB962C8B-B14F-4D97-AF65-F5344CB8AC3E}">
        <p14:creationId xmlns:p14="http://schemas.microsoft.com/office/powerpoint/2010/main" val="2458344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F8016848-0FE4-C23B-780F-11E2DC53EC60}"/>
              </a:ext>
            </a:extLst>
          </p:cNvPr>
          <p:cNvGrpSpPr/>
          <p:nvPr/>
        </p:nvGrpSpPr>
        <p:grpSpPr>
          <a:xfrm>
            <a:off x="2525306" y="353016"/>
            <a:ext cx="7141388" cy="522137"/>
            <a:chOff x="304441" y="872018"/>
            <a:chExt cx="6692521" cy="489318"/>
          </a:xfrm>
        </p:grpSpPr>
        <p:pic>
          <p:nvPicPr>
            <p:cNvPr id="4" name="Immagine 3" descr="Immagine che contiene Elementi grafici, Carattere, schermata, grafica&#10;&#10;Descrizione generata automaticamente">
              <a:extLst>
                <a:ext uri="{FF2B5EF4-FFF2-40B4-BE49-F238E27FC236}">
                  <a16:creationId xmlns:a16="http://schemas.microsoft.com/office/drawing/2014/main" id="{ED158BE4-615E-69F5-A9DB-D8316EF7B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7471" y="987376"/>
              <a:ext cx="1488239" cy="312005"/>
            </a:xfrm>
            <a:prstGeom prst="rect">
              <a:avLst/>
            </a:prstGeom>
          </p:spPr>
        </p:pic>
        <p:pic>
          <p:nvPicPr>
            <p:cNvPr id="5" name="Elemento grafico 4">
              <a:extLst>
                <a:ext uri="{FF2B5EF4-FFF2-40B4-BE49-F238E27FC236}">
                  <a16:creationId xmlns:a16="http://schemas.microsoft.com/office/drawing/2014/main" id="{2754A101-18B5-0FD2-0E15-493AB6797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4441" y="973413"/>
              <a:ext cx="913565" cy="312004"/>
            </a:xfrm>
            <a:prstGeom prst="rect">
              <a:avLst/>
            </a:prstGeom>
          </p:spPr>
        </p:pic>
        <p:pic>
          <p:nvPicPr>
            <p:cNvPr id="6" name="Immagine 5" descr="Immagine che contiene Carattere, schermata, Elementi grafici, testo&#10;&#10;Descrizione generata automaticamente">
              <a:extLst>
                <a:ext uri="{FF2B5EF4-FFF2-40B4-BE49-F238E27FC236}">
                  <a16:creationId xmlns:a16="http://schemas.microsoft.com/office/drawing/2014/main" id="{CB6E5846-C50E-15BF-0A31-C7938B90E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988" y="872018"/>
              <a:ext cx="2086217" cy="489318"/>
            </a:xfrm>
            <a:prstGeom prst="rect">
              <a:avLst/>
            </a:prstGeom>
          </p:spPr>
        </p:pic>
        <p:pic>
          <p:nvPicPr>
            <p:cNvPr id="7" name="Immagine 6" descr="Immagine che contiene schermata, Elementi grafici&#10;&#10;Descrizione generata automaticamente">
              <a:extLst>
                <a:ext uri="{FF2B5EF4-FFF2-40B4-BE49-F238E27FC236}">
                  <a16:creationId xmlns:a16="http://schemas.microsoft.com/office/drawing/2014/main" id="{05E9DFBA-52CB-95AF-6DD8-81C80C20E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808" y="957788"/>
              <a:ext cx="1407154" cy="306056"/>
            </a:xfrm>
            <a:prstGeom prst="rect">
              <a:avLst/>
            </a:prstGeom>
          </p:spPr>
        </p:pic>
      </p:grpSp>
      <p:sp>
        <p:nvSpPr>
          <p:cNvPr id="2" name="Sottotitolo 17">
            <a:extLst>
              <a:ext uri="{FF2B5EF4-FFF2-40B4-BE49-F238E27FC236}">
                <a16:creationId xmlns:a16="http://schemas.microsoft.com/office/drawing/2014/main" id="{B3897874-A4FD-31F7-354A-40CD1485D151}"/>
              </a:ext>
            </a:extLst>
          </p:cNvPr>
          <p:cNvSpPr txBox="1">
            <a:spLocks/>
          </p:cNvSpPr>
          <p:nvPr/>
        </p:nvSpPr>
        <p:spPr>
          <a:xfrm>
            <a:off x="4489665" y="5675142"/>
            <a:ext cx="1382469" cy="194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700" dirty="0">
                <a:latin typeface="Roboto Light" panose="02000000000000000000" pitchFamily="2" charset="0"/>
                <a:ea typeface="Roboto Light" panose="02000000000000000000" pitchFamily="2" charset="0"/>
              </a:rPr>
              <a:t>in collaborazione con</a:t>
            </a:r>
          </a:p>
        </p:txBody>
      </p:sp>
      <p:pic>
        <p:nvPicPr>
          <p:cNvPr id="8" name="Immagine 7" descr="Immagine che contiene Carattere, testo, Elementi grafici, logo&#10;&#10;Descrizione generata automaticamente">
            <a:extLst>
              <a:ext uri="{FF2B5EF4-FFF2-40B4-BE49-F238E27FC236}">
                <a16:creationId xmlns:a16="http://schemas.microsoft.com/office/drawing/2014/main" id="{52E6696A-D9E3-9878-D5D3-9073712A2B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61" y="5938755"/>
            <a:ext cx="539621" cy="244628"/>
          </a:xfrm>
          <a:prstGeom prst="rect">
            <a:avLst/>
          </a:prstGeom>
        </p:spPr>
      </p:pic>
      <p:sp>
        <p:nvSpPr>
          <p:cNvPr id="9" name="Sottotitolo 17">
            <a:extLst>
              <a:ext uri="{FF2B5EF4-FFF2-40B4-BE49-F238E27FC236}">
                <a16:creationId xmlns:a16="http://schemas.microsoft.com/office/drawing/2014/main" id="{3035B077-9DA5-182D-7EB8-2E401FF2BF7E}"/>
              </a:ext>
            </a:extLst>
          </p:cNvPr>
          <p:cNvSpPr txBox="1">
            <a:spLocks/>
          </p:cNvSpPr>
          <p:nvPr/>
        </p:nvSpPr>
        <p:spPr>
          <a:xfrm>
            <a:off x="6711731" y="5675142"/>
            <a:ext cx="990604" cy="194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700" dirty="0">
                <a:latin typeface="Roboto Light" panose="02000000000000000000" pitchFamily="2" charset="0"/>
                <a:ea typeface="Roboto Light" panose="02000000000000000000" pitchFamily="2" charset="0"/>
              </a:rPr>
              <a:t>con il patrocinio di</a:t>
            </a:r>
          </a:p>
        </p:txBody>
      </p:sp>
      <p:pic>
        <p:nvPicPr>
          <p:cNvPr id="10" name="Immagine 9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0C809007-F5E8-FE4D-DBE5-FA64520DF5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189" y="5914055"/>
            <a:ext cx="808533" cy="261510"/>
          </a:xfrm>
          <a:prstGeom prst="rect">
            <a:avLst/>
          </a:prstGeom>
        </p:spPr>
      </p:pic>
      <p:sp>
        <p:nvSpPr>
          <p:cNvPr id="11" name="Sottotitolo 17">
            <a:extLst>
              <a:ext uri="{FF2B5EF4-FFF2-40B4-BE49-F238E27FC236}">
                <a16:creationId xmlns:a16="http://schemas.microsoft.com/office/drawing/2014/main" id="{554C33DC-13F1-D437-4662-EF444F78B3C1}"/>
              </a:ext>
            </a:extLst>
          </p:cNvPr>
          <p:cNvSpPr txBox="1">
            <a:spLocks/>
          </p:cNvSpPr>
          <p:nvPr/>
        </p:nvSpPr>
        <p:spPr>
          <a:xfrm>
            <a:off x="5433720" y="5675142"/>
            <a:ext cx="1382469" cy="194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700" dirty="0">
                <a:latin typeface="Roboto Light" panose="02000000000000000000" pitchFamily="2" charset="0"/>
                <a:ea typeface="Roboto Light" panose="02000000000000000000" pitchFamily="2" charset="0"/>
              </a:rPr>
              <a:t>partner</a:t>
            </a:r>
          </a:p>
        </p:txBody>
      </p:sp>
      <p:pic>
        <p:nvPicPr>
          <p:cNvPr id="12" name="Immagine 11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AC4AE320-81A9-68F5-DD8E-96AF24299D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668" y="6190933"/>
            <a:ext cx="990603" cy="265078"/>
          </a:xfrm>
          <a:prstGeom prst="rect">
            <a:avLst/>
          </a:prstGeom>
        </p:spPr>
      </p:pic>
      <p:pic>
        <p:nvPicPr>
          <p:cNvPr id="13" name="Immagine 12" descr="Immagine che contiene Elementi grafici, Carattere, logo, grafica&#10;&#10;Descrizione generata automaticamente">
            <a:extLst>
              <a:ext uri="{FF2B5EF4-FFF2-40B4-BE49-F238E27FC236}">
                <a16:creationId xmlns:a16="http://schemas.microsoft.com/office/drawing/2014/main" id="{101AAA08-33F7-5251-263C-12BC905FD4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014" y="5852285"/>
            <a:ext cx="1125910" cy="35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87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ttangolo con angoli arrotondati 51">
            <a:extLst>
              <a:ext uri="{FF2B5EF4-FFF2-40B4-BE49-F238E27FC236}">
                <a16:creationId xmlns:a16="http://schemas.microsoft.com/office/drawing/2014/main" id="{AE08AFC1-66D7-EBC2-AB9C-3CCF96A11223}"/>
              </a:ext>
            </a:extLst>
          </p:cNvPr>
          <p:cNvSpPr/>
          <p:nvPr/>
        </p:nvSpPr>
        <p:spPr>
          <a:xfrm>
            <a:off x="8221394" y="1834115"/>
            <a:ext cx="3550279" cy="2102525"/>
          </a:xfrm>
          <a:prstGeom prst="roundRect">
            <a:avLst>
              <a:gd name="adj" fmla="val 5997"/>
            </a:avLst>
          </a:prstGeom>
          <a:gradFill flip="none" rotWithShape="1">
            <a:gsLst>
              <a:gs pos="0">
                <a:srgbClr val="E6EAF1"/>
              </a:gs>
              <a:gs pos="48000">
                <a:schemeClr val="bg1"/>
              </a:gs>
              <a:gs pos="100000">
                <a:srgbClr val="E6EAF1"/>
              </a:gs>
            </a:gsLst>
            <a:lin ang="5400000" scaled="1"/>
            <a:tileRect/>
          </a:gradFill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2851D4A6-10AE-6B8D-0D90-63A0E0910B47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19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visione dell’UE per lo sviluppo del settore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8123D1CD-9FA5-58CB-59AE-7A93791175AF}"/>
              </a:ext>
            </a:extLst>
          </p:cNvPr>
          <p:cNvSpPr/>
          <p:nvPr/>
        </p:nvSpPr>
        <p:spPr>
          <a:xfrm>
            <a:off x="336761" y="1864101"/>
            <a:ext cx="3550279" cy="2072541"/>
          </a:xfrm>
          <a:prstGeom prst="roundRect">
            <a:avLst>
              <a:gd name="adj" fmla="val 5997"/>
            </a:avLst>
          </a:prstGeom>
          <a:gradFill flip="none" rotWithShape="1">
            <a:gsLst>
              <a:gs pos="0">
                <a:srgbClr val="E6EAF1"/>
              </a:gs>
              <a:gs pos="48000">
                <a:schemeClr val="bg1"/>
              </a:gs>
              <a:gs pos="100000">
                <a:srgbClr val="E6EAF1"/>
              </a:gs>
            </a:gsLst>
            <a:lin ang="5400000" scaled="1"/>
            <a:tileRect/>
          </a:gradFill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9F7D9E-2D64-34A0-6FFE-9B63979E4636}"/>
              </a:ext>
            </a:extLst>
          </p:cNvPr>
          <p:cNvSpPr txBox="1"/>
          <p:nvPr/>
        </p:nvSpPr>
        <p:spPr>
          <a:xfrm>
            <a:off x="432103" y="1912977"/>
            <a:ext cx="3380651" cy="15158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285750" indent="-285750">
              <a:spcAft>
                <a:spcPts val="300"/>
              </a:spcAft>
              <a:buFont typeface="Arial" panose="020B0604020202020204" pitchFamily="34" charset="0"/>
              <a:buChar char="•"/>
              <a:defRPr sz="1700" kern="100"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Frammentazione, isolamento</a:t>
            </a:r>
          </a:p>
          <a:p>
            <a:r>
              <a:rPr lang="it-IT" dirty="0"/>
              <a:t>Sistema innovazione non inclusivo</a:t>
            </a:r>
          </a:p>
          <a:p>
            <a:r>
              <a:rPr lang="it-IT" dirty="0"/>
              <a:t>Precarietà del lavoro</a:t>
            </a:r>
          </a:p>
          <a:p>
            <a:r>
              <a:rPr lang="it-IT" dirty="0"/>
              <a:t>Progetti di breve termine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DF89D646-B782-2554-CE4F-C9934D975536}"/>
              </a:ext>
            </a:extLst>
          </p:cNvPr>
          <p:cNvSpPr txBox="1">
            <a:spLocks/>
          </p:cNvSpPr>
          <p:nvPr/>
        </p:nvSpPr>
        <p:spPr>
          <a:xfrm>
            <a:off x="1129276" y="3988506"/>
            <a:ext cx="1773420" cy="615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2600" b="1" dirty="0">
                <a:solidFill>
                  <a:srgbClr val="D2C2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BARRIERE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4D8C609D-65D6-5B35-6BC7-C473AD20E05F}"/>
              </a:ext>
            </a:extLst>
          </p:cNvPr>
          <p:cNvGrpSpPr/>
          <p:nvPr/>
        </p:nvGrpSpPr>
        <p:grpSpPr>
          <a:xfrm flipH="1">
            <a:off x="843526" y="4627476"/>
            <a:ext cx="2315453" cy="1692509"/>
            <a:chOff x="7457098" y="4535146"/>
            <a:chExt cx="3168311" cy="2222826"/>
          </a:xfrm>
        </p:grpSpPr>
        <p:pic>
          <p:nvPicPr>
            <p:cNvPr id="21" name="Immagine 20" descr="Immagine che contiene stella, carambola, stella marina, echinoderma&#10;&#10;Descrizione generata automaticamente">
              <a:extLst>
                <a:ext uri="{FF2B5EF4-FFF2-40B4-BE49-F238E27FC236}">
                  <a16:creationId xmlns:a16="http://schemas.microsoft.com/office/drawing/2014/main" id="{D179E848-2737-FDAB-2D51-C93D2498C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39" t="42648" r="35821" b="34192"/>
            <a:stretch/>
          </p:blipFill>
          <p:spPr>
            <a:xfrm>
              <a:off x="7735375" y="5410052"/>
              <a:ext cx="2114761" cy="1347920"/>
            </a:xfrm>
            <a:prstGeom prst="rect">
              <a:avLst/>
            </a:prstGeom>
          </p:spPr>
        </p:pic>
        <p:pic>
          <p:nvPicPr>
            <p:cNvPr id="22" name="Immagine 21" descr="Immagine che contiene persona, stile libero&#10;&#10;Descrizione generata automaticamente">
              <a:extLst>
                <a:ext uri="{FF2B5EF4-FFF2-40B4-BE49-F238E27FC236}">
                  <a16:creationId xmlns:a16="http://schemas.microsoft.com/office/drawing/2014/main" id="{26AB1A3D-EFE1-AB3D-9A9C-7F13DC4EB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7098" y="4535146"/>
              <a:ext cx="3168311" cy="1782175"/>
            </a:xfrm>
            <a:prstGeom prst="rect">
              <a:avLst/>
            </a:prstGeom>
          </p:spPr>
        </p:pic>
      </p:grp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ED6B6C7-7AAA-3B0E-0242-26BB314FF20F}"/>
              </a:ext>
            </a:extLst>
          </p:cNvPr>
          <p:cNvSpPr txBox="1"/>
          <p:nvPr/>
        </p:nvSpPr>
        <p:spPr>
          <a:xfrm>
            <a:off x="597358" y="1406299"/>
            <a:ext cx="2837255" cy="373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dirty="0">
                <a:latin typeface="+mj-lt"/>
                <a:ea typeface="Roboto Light" panose="02000000000000000000" pitchFamily="2" charset="0"/>
              </a:rPr>
              <a:t>Passato</a:t>
            </a:r>
            <a:endParaRPr lang="it-IT" dirty="0"/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08CEF717-28C8-3A8C-4AE7-D6A3A928303B}"/>
              </a:ext>
            </a:extLst>
          </p:cNvPr>
          <p:cNvSpPr/>
          <p:nvPr/>
        </p:nvSpPr>
        <p:spPr>
          <a:xfrm>
            <a:off x="4259809" y="1834116"/>
            <a:ext cx="3550279" cy="2102525"/>
          </a:xfrm>
          <a:prstGeom prst="roundRect">
            <a:avLst>
              <a:gd name="adj" fmla="val 5997"/>
            </a:avLst>
          </a:prstGeom>
          <a:gradFill flip="none" rotWithShape="1">
            <a:gsLst>
              <a:gs pos="0">
                <a:srgbClr val="E6EAF1"/>
              </a:gs>
              <a:gs pos="48000">
                <a:schemeClr val="bg1"/>
              </a:gs>
              <a:gs pos="100000">
                <a:srgbClr val="E6EAF1"/>
              </a:gs>
            </a:gsLst>
            <a:lin ang="5400000" scaled="1"/>
            <a:tileRect/>
          </a:gradFill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5E9D41D3-AA79-E4A3-2CB9-7A64BD502F36}"/>
              </a:ext>
            </a:extLst>
          </p:cNvPr>
          <p:cNvSpPr txBox="1"/>
          <p:nvPr/>
        </p:nvSpPr>
        <p:spPr>
          <a:xfrm>
            <a:off x="4398497" y="1912990"/>
            <a:ext cx="3336167" cy="1777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1700" kern="100" dirty="0">
                <a:cs typeface="Times New Roman" panose="02020603050405020304" pitchFamily="18" charset="0"/>
              </a:rPr>
              <a:t>Digitalizzazione e community aperte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1700" kern="100" dirty="0">
                <a:cs typeface="Times New Roman" panose="02020603050405020304" pitchFamily="18" charset="0"/>
              </a:rPr>
              <a:t>Innovazione sociale e welfare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1700" kern="100" dirty="0">
                <a:cs typeface="Times New Roman" panose="02020603050405020304" pitchFamily="18" charset="0"/>
              </a:rPr>
              <a:t>Collaborazione intersettoriale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1700" kern="100" dirty="0">
                <a:cs typeface="Times New Roman" panose="02020603050405020304" pitchFamily="18" charset="0"/>
              </a:rPr>
              <a:t>Nuove possibilità di finanziamento</a:t>
            </a:r>
          </a:p>
        </p:txBody>
      </p:sp>
      <p:sp>
        <p:nvSpPr>
          <p:cNvPr id="31" name="Titolo 1">
            <a:extLst>
              <a:ext uri="{FF2B5EF4-FFF2-40B4-BE49-F238E27FC236}">
                <a16:creationId xmlns:a16="http://schemas.microsoft.com/office/drawing/2014/main" id="{F7F80290-E65E-F87E-EA0C-8D0D8DC3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6480" y="4009929"/>
            <a:ext cx="2271339" cy="615554"/>
          </a:xfrm>
        </p:spPr>
        <p:txBody>
          <a:bodyPr anchor="ctr">
            <a:noAutofit/>
          </a:bodyPr>
          <a:lstStyle/>
          <a:p>
            <a:r>
              <a:rPr lang="it-IT" sz="2600" b="1" dirty="0">
                <a:solidFill>
                  <a:srgbClr val="93C1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ATTIVATORI</a:t>
            </a:r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8A1C67E2-9CA2-72D3-E48F-5E9F8058EAB4}"/>
              </a:ext>
            </a:extLst>
          </p:cNvPr>
          <p:cNvGrpSpPr/>
          <p:nvPr/>
        </p:nvGrpSpPr>
        <p:grpSpPr>
          <a:xfrm flipH="1">
            <a:off x="4573359" y="4625483"/>
            <a:ext cx="2917582" cy="1889804"/>
            <a:chOff x="1146594" y="4242600"/>
            <a:chExt cx="3455480" cy="2433026"/>
          </a:xfrm>
        </p:grpSpPr>
        <p:pic>
          <p:nvPicPr>
            <p:cNvPr id="34" name="Immagine 33" descr="Immagine che contiene stella, carambola, stella marina, echinoderma&#10;&#10;Descrizione generata automaticamente">
              <a:extLst>
                <a:ext uri="{FF2B5EF4-FFF2-40B4-BE49-F238E27FC236}">
                  <a16:creationId xmlns:a16="http://schemas.microsoft.com/office/drawing/2014/main" id="{4455B573-950C-F0C2-3A07-AE9D7723C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4" t="39713" r="56566" b="37127"/>
            <a:stretch/>
          </p:blipFill>
          <p:spPr>
            <a:xfrm>
              <a:off x="1784760" y="5327706"/>
              <a:ext cx="2114761" cy="1347920"/>
            </a:xfrm>
            <a:prstGeom prst="rect">
              <a:avLst/>
            </a:prstGeom>
          </p:spPr>
        </p:pic>
        <p:pic>
          <p:nvPicPr>
            <p:cNvPr id="35" name="Immagine 34" descr="Immagine che contiene scultura, arte, monumento, Scultura classica&#10;&#10;Descrizione generata automaticamente">
              <a:extLst>
                <a:ext uri="{FF2B5EF4-FFF2-40B4-BE49-F238E27FC236}">
                  <a16:creationId xmlns:a16="http://schemas.microsoft.com/office/drawing/2014/main" id="{0B01C56C-3F23-DF6B-1056-53C9055BC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594" y="4242600"/>
              <a:ext cx="3455480" cy="1943708"/>
            </a:xfrm>
            <a:prstGeom prst="rect">
              <a:avLst/>
            </a:prstGeom>
          </p:spPr>
        </p:pic>
      </p:grp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994142B-8B93-D212-3DA1-62433EE62D9E}"/>
              </a:ext>
            </a:extLst>
          </p:cNvPr>
          <p:cNvSpPr txBox="1"/>
          <p:nvPr/>
        </p:nvSpPr>
        <p:spPr>
          <a:xfrm>
            <a:off x="4540715" y="1406299"/>
            <a:ext cx="28372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+mj-lt"/>
                <a:ea typeface="Roboto Light" panose="02000000000000000000" pitchFamily="2" charset="0"/>
              </a:rPr>
              <a:t>P</a:t>
            </a:r>
            <a:r>
              <a:rPr lang="it-IT" sz="1800" b="1" dirty="0">
                <a:latin typeface="+mj-lt"/>
                <a:ea typeface="Roboto Light" panose="02000000000000000000" pitchFamily="2" charset="0"/>
              </a:rPr>
              <a:t>resente</a:t>
            </a:r>
            <a:endParaRPr lang="it-IT" dirty="0"/>
          </a:p>
        </p:txBody>
      </p: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10897DC5-06B6-46E9-6DBD-E5CC5216136D}"/>
              </a:ext>
            </a:extLst>
          </p:cNvPr>
          <p:cNvGrpSpPr/>
          <p:nvPr/>
        </p:nvGrpSpPr>
        <p:grpSpPr>
          <a:xfrm>
            <a:off x="9366746" y="4675033"/>
            <a:ext cx="1623724" cy="1999645"/>
            <a:chOff x="4827721" y="848742"/>
            <a:chExt cx="2114761" cy="2865933"/>
          </a:xfrm>
        </p:grpSpPr>
        <p:pic>
          <p:nvPicPr>
            <p:cNvPr id="41" name="Immagine 40" descr="Immagine che contiene stella, carambola, stella marina, echinoderma&#10;&#10;Descrizione generata automaticamente">
              <a:extLst>
                <a:ext uri="{FF2B5EF4-FFF2-40B4-BE49-F238E27FC236}">
                  <a16:creationId xmlns:a16="http://schemas.microsoft.com/office/drawing/2014/main" id="{95A15603-96F3-6999-52DF-F90C0860D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62" t="40886" r="15598" b="35954"/>
            <a:stretch/>
          </p:blipFill>
          <p:spPr>
            <a:xfrm>
              <a:off x="4827721" y="2366755"/>
              <a:ext cx="2114761" cy="1347920"/>
            </a:xfrm>
            <a:prstGeom prst="rect">
              <a:avLst/>
            </a:prstGeom>
          </p:spPr>
        </p:pic>
        <p:pic>
          <p:nvPicPr>
            <p:cNvPr id="44" name="Immagine 43" descr="Immagine che contiene calzature, eretto, vestiti, action figure&#10;&#10;Descrizione generata automaticamente">
              <a:extLst>
                <a:ext uri="{FF2B5EF4-FFF2-40B4-BE49-F238E27FC236}">
                  <a16:creationId xmlns:a16="http://schemas.microsoft.com/office/drawing/2014/main" id="{1B9007F2-528A-9146-424E-CB8B38057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89" r="35775"/>
            <a:stretch/>
          </p:blipFill>
          <p:spPr>
            <a:xfrm>
              <a:off x="5184219" y="848742"/>
              <a:ext cx="1306286" cy="2139991"/>
            </a:xfrm>
            <a:prstGeom prst="rect">
              <a:avLst/>
            </a:prstGeom>
          </p:spPr>
        </p:pic>
      </p:grp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5C6FC0CA-7B5F-1FD6-1E21-7BC8B6D34526}"/>
              </a:ext>
            </a:extLst>
          </p:cNvPr>
          <p:cNvSpPr txBox="1"/>
          <p:nvPr/>
        </p:nvSpPr>
        <p:spPr>
          <a:xfrm>
            <a:off x="8359813" y="1872589"/>
            <a:ext cx="3347082" cy="2039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1700" kern="100" dirty="0">
                <a:cs typeface="Times New Roman" panose="02020603050405020304" pitchFamily="18" charset="0"/>
              </a:rPr>
              <a:t>Cultura al centro di un’agenda politica integrata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1700" kern="100" dirty="0">
                <a:cs typeface="Times New Roman" panose="02020603050405020304" pitchFamily="18" charset="0"/>
              </a:rPr>
              <a:t>Valutazione olistica e quali-quantitativa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1700" kern="100" dirty="0">
                <a:cs typeface="Times New Roman" panose="02020603050405020304" pitchFamily="18" charset="0"/>
              </a:rPr>
              <a:t>Empowerment delle aree urbane e rurali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1700" kern="100" dirty="0">
                <a:cs typeface="Times New Roman" panose="02020603050405020304" pitchFamily="18" charset="0"/>
              </a:rPr>
              <a:t>Lavoro dignitoso e di qualità</a:t>
            </a:r>
          </a:p>
        </p:txBody>
      </p:sp>
      <p:sp>
        <p:nvSpPr>
          <p:cNvPr id="46" name="Titolo 1">
            <a:extLst>
              <a:ext uri="{FF2B5EF4-FFF2-40B4-BE49-F238E27FC236}">
                <a16:creationId xmlns:a16="http://schemas.microsoft.com/office/drawing/2014/main" id="{688D95BF-6AD5-4048-C261-86F3BD4D19D0}"/>
              </a:ext>
            </a:extLst>
          </p:cNvPr>
          <p:cNvSpPr txBox="1">
            <a:spLocks/>
          </p:cNvSpPr>
          <p:nvPr/>
        </p:nvSpPr>
        <p:spPr>
          <a:xfrm>
            <a:off x="8712762" y="4032379"/>
            <a:ext cx="2855024" cy="615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600" b="1" dirty="0">
                <a:solidFill>
                  <a:srgbClr val="DDD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ASPIRAZIONI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03702946-188C-8C6A-0835-E301016B587B}"/>
              </a:ext>
            </a:extLst>
          </p:cNvPr>
          <p:cNvSpPr txBox="1"/>
          <p:nvPr/>
        </p:nvSpPr>
        <p:spPr>
          <a:xfrm>
            <a:off x="8614726" y="1406299"/>
            <a:ext cx="28372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dirty="0">
                <a:latin typeface="+mj-lt"/>
                <a:ea typeface="Roboto Light" panose="02000000000000000000" pitchFamily="2" charset="0"/>
              </a:rPr>
              <a:t>Futuro</a:t>
            </a:r>
            <a:endParaRPr lang="it-IT" dirty="0"/>
          </a:p>
        </p:txBody>
      </p:sp>
      <p:sp>
        <p:nvSpPr>
          <p:cNvPr id="61" name="Segnaposto numero diapositiva 3">
            <a:extLst>
              <a:ext uri="{FF2B5EF4-FFF2-40B4-BE49-F238E27FC236}">
                <a16:creationId xmlns:a16="http://schemas.microsoft.com/office/drawing/2014/main" id="{3198D886-8EF7-1CEC-E714-CAF1EA4B6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73881"/>
            <a:ext cx="693505" cy="360023"/>
          </a:xfrm>
        </p:spPr>
        <p:txBody>
          <a:bodyPr/>
          <a:lstStyle/>
          <a:p>
            <a:fld id="{C0B00A54-1CDA-4F23-AE14-A2753BDFFEA2}" type="slidenum">
              <a:rPr lang="it-IT" smtClean="0"/>
              <a:pPr/>
              <a:t>3</a:t>
            </a:fld>
            <a:endParaRPr lang="it-IT" dirty="0"/>
          </a:p>
        </p:txBody>
      </p:sp>
      <p:sp>
        <p:nvSpPr>
          <p:cNvPr id="62" name="Freccia a destra 61">
            <a:extLst>
              <a:ext uri="{FF2B5EF4-FFF2-40B4-BE49-F238E27FC236}">
                <a16:creationId xmlns:a16="http://schemas.microsoft.com/office/drawing/2014/main" id="{36F94E97-56F1-AA88-49A2-65A3CE8F270F}"/>
              </a:ext>
            </a:extLst>
          </p:cNvPr>
          <p:cNvSpPr/>
          <p:nvPr/>
        </p:nvSpPr>
        <p:spPr>
          <a:xfrm>
            <a:off x="3983865" y="2734614"/>
            <a:ext cx="231820" cy="304800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rgbClr val="93C1CB"/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3" name="Freccia a destra 62">
            <a:extLst>
              <a:ext uri="{FF2B5EF4-FFF2-40B4-BE49-F238E27FC236}">
                <a16:creationId xmlns:a16="http://schemas.microsoft.com/office/drawing/2014/main" id="{23D0EF00-9E2E-4033-20D2-C18286EAC06B}"/>
              </a:ext>
            </a:extLst>
          </p:cNvPr>
          <p:cNvSpPr/>
          <p:nvPr/>
        </p:nvSpPr>
        <p:spPr>
          <a:xfrm>
            <a:off x="7929340" y="2747971"/>
            <a:ext cx="231820" cy="304800"/>
          </a:xfrm>
          <a:prstGeom prst="rightArrow">
            <a:avLst/>
          </a:prstGeom>
          <a:gradFill flip="none" rotWithShape="1">
            <a:gsLst>
              <a:gs pos="0">
                <a:srgbClr val="93C1CB">
                  <a:tint val="66000"/>
                  <a:satMod val="160000"/>
                </a:srgbClr>
              </a:gs>
              <a:gs pos="50000">
                <a:srgbClr val="93C1CB">
                  <a:tint val="44500"/>
                  <a:satMod val="160000"/>
                </a:srgbClr>
              </a:gs>
              <a:gs pos="100000">
                <a:srgbClr val="DDD5AF"/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9561D2-5FC6-F381-988C-54B4FF5011E3}"/>
              </a:ext>
            </a:extLst>
          </p:cNvPr>
          <p:cNvSpPr txBox="1"/>
          <p:nvPr/>
        </p:nvSpPr>
        <p:spPr>
          <a:xfrm>
            <a:off x="8779455" y="6636566"/>
            <a:ext cx="26725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700" dirty="0"/>
              <a:t>STUDIO DEL NUOVO PARLAMENTO EUROPEO - LUGLIO 2024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FBDCD0D-2D36-651E-A3ED-06A8A7E08948}"/>
              </a:ext>
            </a:extLst>
          </p:cNvPr>
          <p:cNvSpPr txBox="1"/>
          <p:nvPr/>
        </p:nvSpPr>
        <p:spPr>
          <a:xfrm>
            <a:off x="-1" y="6657945"/>
            <a:ext cx="53244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/>
              <a:t>RAPPORTO ‘IO SONO CULTURA’ 2024 – UNIONCAMERE, CENTRO STUDI TAGLIACARNE, FONDAZIONE SYMBOLA</a:t>
            </a:r>
          </a:p>
        </p:txBody>
      </p:sp>
    </p:spTree>
    <p:extLst>
      <p:ext uri="{BB962C8B-B14F-4D97-AF65-F5344CB8AC3E}">
        <p14:creationId xmlns:p14="http://schemas.microsoft.com/office/powerpoint/2010/main" val="3175683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39FEC167-D229-C248-BA6F-620C2286AAEE}"/>
              </a:ext>
            </a:extLst>
          </p:cNvPr>
          <p:cNvSpPr txBox="1"/>
          <p:nvPr/>
        </p:nvSpPr>
        <p:spPr>
          <a:xfrm>
            <a:off x="8850456" y="3924096"/>
            <a:ext cx="2512981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5,9%</a:t>
            </a:r>
          </a:p>
        </p:txBody>
      </p:sp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74E81BD9-A00F-7DF4-6A72-BBDB948FE0DE}"/>
              </a:ext>
            </a:extLst>
          </p:cNvPr>
          <p:cNvCxnSpPr>
            <a:cxnSpLocks/>
          </p:cNvCxnSpPr>
          <p:nvPr/>
        </p:nvCxnSpPr>
        <p:spPr>
          <a:xfrm>
            <a:off x="6096000" y="1499716"/>
            <a:ext cx="0" cy="4481669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Immagine 52" descr="Immagine che contiene persona, vestiti, Teatro, calzature&#10;&#10;Descrizione generata automaticamente">
            <a:extLst>
              <a:ext uri="{FF2B5EF4-FFF2-40B4-BE49-F238E27FC236}">
                <a16:creationId xmlns:a16="http://schemas.microsoft.com/office/drawing/2014/main" id="{54A5F68F-6300-FA3D-1479-53145F223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04" y="1037069"/>
            <a:ext cx="8512359" cy="4788202"/>
          </a:xfrm>
          <a:prstGeom prst="rect">
            <a:avLst/>
          </a:prstGeom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2851D4A6-10AE-6B8D-0D90-63A0E0910B47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19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valore del sistema Culturale e Creativo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E7B6C89-A873-33B1-A302-299D25B0A066}"/>
              </a:ext>
            </a:extLst>
          </p:cNvPr>
          <p:cNvSpPr txBox="1"/>
          <p:nvPr/>
        </p:nvSpPr>
        <p:spPr>
          <a:xfrm>
            <a:off x="3057966" y="1056484"/>
            <a:ext cx="6088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Imprese, Pubblica Amministrazione, Non profit - Anno 2023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34801F7-E737-BF66-BBC6-55965F08446B}"/>
              </a:ext>
            </a:extLst>
          </p:cNvPr>
          <p:cNvSpPr txBox="1"/>
          <p:nvPr/>
        </p:nvSpPr>
        <p:spPr>
          <a:xfrm>
            <a:off x="227355" y="2161577"/>
            <a:ext cx="6383619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104,3 mld</a:t>
            </a:r>
          </a:p>
          <a:p>
            <a:r>
              <a:rPr lang="it-IT" sz="1700" dirty="0"/>
              <a:t>(totale economia: 1.876,6)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E1B9137-A9AF-FC40-CA1F-28C0AAB10591}"/>
              </a:ext>
            </a:extLst>
          </p:cNvPr>
          <p:cNvSpPr txBox="1"/>
          <p:nvPr/>
        </p:nvSpPr>
        <p:spPr>
          <a:xfrm>
            <a:off x="7040301" y="2117434"/>
            <a:ext cx="483282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1.550mila</a:t>
            </a:r>
          </a:p>
          <a:p>
            <a:pPr algn="r"/>
            <a:r>
              <a:rPr lang="it-IT" sz="1700" dirty="0">
                <a:ea typeface="Roboto" panose="02000000000000000000" pitchFamily="2" charset="0"/>
              </a:rPr>
              <a:t>(totale economia: 26.095,6)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B799045B-5B77-ED59-B9DB-8FDCEFD3C920}"/>
              </a:ext>
            </a:extLst>
          </p:cNvPr>
          <p:cNvSpPr txBox="1"/>
          <p:nvPr/>
        </p:nvSpPr>
        <p:spPr>
          <a:xfrm>
            <a:off x="926250" y="5409124"/>
            <a:ext cx="198771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700" dirty="0">
                <a:solidFill>
                  <a:schemeClr val="tx1"/>
                </a:solidFill>
              </a:rPr>
              <a:t>rispetto al 2022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90BCACB1-72B6-BA42-B990-4DC0A57178A5}"/>
              </a:ext>
            </a:extLst>
          </p:cNvPr>
          <p:cNvSpPr txBox="1"/>
          <p:nvPr/>
        </p:nvSpPr>
        <p:spPr>
          <a:xfrm>
            <a:off x="9214876" y="5409124"/>
            <a:ext cx="1849837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700" dirty="0">
                <a:solidFill>
                  <a:schemeClr val="tx1"/>
                </a:solidFill>
              </a:rPr>
              <a:t>rispetto al 2022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F0985D8-427A-522C-C9D4-40DC72537C8F}"/>
              </a:ext>
            </a:extLst>
          </p:cNvPr>
          <p:cNvSpPr txBox="1">
            <a:spLocks/>
          </p:cNvSpPr>
          <p:nvPr/>
        </p:nvSpPr>
        <p:spPr>
          <a:xfrm>
            <a:off x="227322" y="1647120"/>
            <a:ext cx="4761185" cy="615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VALORE AGGIUNTO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5B54EDEF-8047-8CBD-1248-E1F1D6DC2349}"/>
              </a:ext>
            </a:extLst>
          </p:cNvPr>
          <p:cNvSpPr txBox="1">
            <a:spLocks/>
          </p:cNvSpPr>
          <p:nvPr/>
        </p:nvSpPr>
        <p:spPr>
          <a:xfrm>
            <a:off x="7111939" y="1600878"/>
            <a:ext cx="4761185" cy="615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OCCUPAZIONE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33AB329-0894-4C7D-091B-0CFF904A4B7F}"/>
              </a:ext>
            </a:extLst>
          </p:cNvPr>
          <p:cNvSpPr txBox="1"/>
          <p:nvPr/>
        </p:nvSpPr>
        <p:spPr>
          <a:xfrm>
            <a:off x="642405" y="3924096"/>
            <a:ext cx="2149290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5,6%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286803F-8F09-0405-CBD7-6164AF5F50D0}"/>
              </a:ext>
            </a:extLst>
          </p:cNvPr>
          <p:cNvSpPr txBox="1"/>
          <p:nvPr/>
        </p:nvSpPr>
        <p:spPr>
          <a:xfrm>
            <a:off x="926250" y="4977798"/>
            <a:ext cx="145594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+5,5%</a:t>
            </a:r>
            <a:endParaRPr lang="it-IT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Elemento grafico 57" descr="Monete con riempimento a tinta unita">
            <a:extLst>
              <a:ext uri="{FF2B5EF4-FFF2-40B4-BE49-F238E27FC236}">
                <a16:creationId xmlns:a16="http://schemas.microsoft.com/office/drawing/2014/main" id="{CA3D773E-DA3C-75DD-1F29-B077B9A16ACD}"/>
              </a:ext>
            </a:extLst>
          </p:cNvPr>
          <p:cNvSpPr/>
          <p:nvPr/>
        </p:nvSpPr>
        <p:spPr>
          <a:xfrm flipH="1">
            <a:off x="11078862" y="4217011"/>
            <a:ext cx="744938" cy="638477"/>
          </a:xfrm>
          <a:custGeom>
            <a:avLst/>
            <a:gdLst>
              <a:gd name="connsiteX0" fmla="*/ 743903 w 800151"/>
              <a:gd name="connsiteY0" fmla="*/ 571500 h 685800"/>
              <a:gd name="connsiteX1" fmla="*/ 705803 w 800151"/>
              <a:gd name="connsiteY1" fmla="*/ 603885 h 685800"/>
              <a:gd name="connsiteX2" fmla="*/ 705803 w 800151"/>
              <a:gd name="connsiteY2" fmla="*/ 569595 h 685800"/>
              <a:gd name="connsiteX3" fmla="*/ 743903 w 800151"/>
              <a:gd name="connsiteY3" fmla="*/ 554355 h 685800"/>
              <a:gd name="connsiteX4" fmla="*/ 743903 w 800151"/>
              <a:gd name="connsiteY4" fmla="*/ 571500 h 685800"/>
              <a:gd name="connsiteX5" fmla="*/ 667703 w 800151"/>
              <a:gd name="connsiteY5" fmla="*/ 508635 h 685800"/>
              <a:gd name="connsiteX6" fmla="*/ 667703 w 800151"/>
              <a:gd name="connsiteY6" fmla="*/ 474345 h 685800"/>
              <a:gd name="connsiteX7" fmla="*/ 705803 w 800151"/>
              <a:gd name="connsiteY7" fmla="*/ 459105 h 685800"/>
              <a:gd name="connsiteX8" fmla="*/ 705803 w 800151"/>
              <a:gd name="connsiteY8" fmla="*/ 476250 h 685800"/>
              <a:gd name="connsiteX9" fmla="*/ 667703 w 800151"/>
              <a:gd name="connsiteY9" fmla="*/ 508635 h 685800"/>
              <a:gd name="connsiteX10" fmla="*/ 667703 w 800151"/>
              <a:gd name="connsiteY10" fmla="*/ 615315 h 685800"/>
              <a:gd name="connsiteX11" fmla="*/ 629603 w 800151"/>
              <a:gd name="connsiteY11" fmla="*/ 621983 h 685800"/>
              <a:gd name="connsiteX12" fmla="*/ 629603 w 800151"/>
              <a:gd name="connsiteY12" fmla="*/ 584835 h 685800"/>
              <a:gd name="connsiteX13" fmla="*/ 667703 w 800151"/>
              <a:gd name="connsiteY13" fmla="*/ 579120 h 685800"/>
              <a:gd name="connsiteX14" fmla="*/ 667703 w 800151"/>
              <a:gd name="connsiteY14" fmla="*/ 615315 h 685800"/>
              <a:gd name="connsiteX15" fmla="*/ 591503 w 800151"/>
              <a:gd name="connsiteY15" fmla="*/ 489585 h 685800"/>
              <a:gd name="connsiteX16" fmla="*/ 629603 w 800151"/>
              <a:gd name="connsiteY16" fmla="*/ 483870 h 685800"/>
              <a:gd name="connsiteX17" fmla="*/ 629603 w 800151"/>
              <a:gd name="connsiteY17" fmla="*/ 520065 h 685800"/>
              <a:gd name="connsiteX18" fmla="*/ 591503 w 800151"/>
              <a:gd name="connsiteY18" fmla="*/ 526733 h 685800"/>
              <a:gd name="connsiteX19" fmla="*/ 591503 w 800151"/>
              <a:gd name="connsiteY19" fmla="*/ 489585 h 685800"/>
              <a:gd name="connsiteX20" fmla="*/ 591503 w 800151"/>
              <a:gd name="connsiteY20" fmla="*/ 626745 h 685800"/>
              <a:gd name="connsiteX21" fmla="*/ 553403 w 800151"/>
              <a:gd name="connsiteY21" fmla="*/ 628650 h 685800"/>
              <a:gd name="connsiteX22" fmla="*/ 553403 w 800151"/>
              <a:gd name="connsiteY22" fmla="*/ 590550 h 685800"/>
              <a:gd name="connsiteX23" fmla="*/ 591503 w 800151"/>
              <a:gd name="connsiteY23" fmla="*/ 588645 h 685800"/>
              <a:gd name="connsiteX24" fmla="*/ 591503 w 800151"/>
              <a:gd name="connsiteY24" fmla="*/ 626745 h 685800"/>
              <a:gd name="connsiteX25" fmla="*/ 515303 w 800151"/>
              <a:gd name="connsiteY25" fmla="*/ 533400 h 685800"/>
              <a:gd name="connsiteX26" fmla="*/ 515303 w 800151"/>
              <a:gd name="connsiteY26" fmla="*/ 495300 h 685800"/>
              <a:gd name="connsiteX27" fmla="*/ 553403 w 800151"/>
              <a:gd name="connsiteY27" fmla="*/ 493395 h 685800"/>
              <a:gd name="connsiteX28" fmla="*/ 553403 w 800151"/>
              <a:gd name="connsiteY28" fmla="*/ 531495 h 685800"/>
              <a:gd name="connsiteX29" fmla="*/ 515303 w 800151"/>
              <a:gd name="connsiteY29" fmla="*/ 533400 h 685800"/>
              <a:gd name="connsiteX30" fmla="*/ 515303 w 800151"/>
              <a:gd name="connsiteY30" fmla="*/ 628650 h 685800"/>
              <a:gd name="connsiteX31" fmla="*/ 477203 w 800151"/>
              <a:gd name="connsiteY31" fmla="*/ 626745 h 685800"/>
              <a:gd name="connsiteX32" fmla="*/ 477203 w 800151"/>
              <a:gd name="connsiteY32" fmla="*/ 590550 h 685800"/>
              <a:gd name="connsiteX33" fmla="*/ 496253 w 800151"/>
              <a:gd name="connsiteY33" fmla="*/ 590550 h 685800"/>
              <a:gd name="connsiteX34" fmla="*/ 515303 w 800151"/>
              <a:gd name="connsiteY34" fmla="*/ 590550 h 685800"/>
              <a:gd name="connsiteX35" fmla="*/ 515303 w 800151"/>
              <a:gd name="connsiteY35" fmla="*/ 628650 h 685800"/>
              <a:gd name="connsiteX36" fmla="*/ 439103 w 800151"/>
              <a:gd name="connsiteY36" fmla="*/ 493395 h 685800"/>
              <a:gd name="connsiteX37" fmla="*/ 477203 w 800151"/>
              <a:gd name="connsiteY37" fmla="*/ 495300 h 685800"/>
              <a:gd name="connsiteX38" fmla="*/ 477203 w 800151"/>
              <a:gd name="connsiteY38" fmla="*/ 533400 h 685800"/>
              <a:gd name="connsiteX39" fmla="*/ 439103 w 800151"/>
              <a:gd name="connsiteY39" fmla="*/ 531495 h 685800"/>
              <a:gd name="connsiteX40" fmla="*/ 439103 w 800151"/>
              <a:gd name="connsiteY40" fmla="*/ 493395 h 685800"/>
              <a:gd name="connsiteX41" fmla="*/ 439103 w 800151"/>
              <a:gd name="connsiteY41" fmla="*/ 621983 h 685800"/>
              <a:gd name="connsiteX42" fmla="*/ 401003 w 800151"/>
              <a:gd name="connsiteY42" fmla="*/ 615315 h 685800"/>
              <a:gd name="connsiteX43" fmla="*/ 401003 w 800151"/>
              <a:gd name="connsiteY43" fmla="*/ 584835 h 685800"/>
              <a:gd name="connsiteX44" fmla="*/ 439103 w 800151"/>
              <a:gd name="connsiteY44" fmla="*/ 588645 h 685800"/>
              <a:gd name="connsiteX45" fmla="*/ 439103 w 800151"/>
              <a:gd name="connsiteY45" fmla="*/ 621983 h 685800"/>
              <a:gd name="connsiteX46" fmla="*/ 362903 w 800151"/>
              <a:gd name="connsiteY46" fmla="*/ 520065 h 685800"/>
              <a:gd name="connsiteX47" fmla="*/ 362903 w 800151"/>
              <a:gd name="connsiteY47" fmla="*/ 482918 h 685800"/>
              <a:gd name="connsiteX48" fmla="*/ 401003 w 800151"/>
              <a:gd name="connsiteY48" fmla="*/ 488633 h 685800"/>
              <a:gd name="connsiteX49" fmla="*/ 401003 w 800151"/>
              <a:gd name="connsiteY49" fmla="*/ 526733 h 685800"/>
              <a:gd name="connsiteX50" fmla="*/ 362903 w 800151"/>
              <a:gd name="connsiteY50" fmla="*/ 520065 h 685800"/>
              <a:gd name="connsiteX51" fmla="*/ 362903 w 800151"/>
              <a:gd name="connsiteY51" fmla="*/ 603885 h 685800"/>
              <a:gd name="connsiteX52" fmla="*/ 324803 w 800151"/>
              <a:gd name="connsiteY52" fmla="*/ 571500 h 685800"/>
              <a:gd name="connsiteX53" fmla="*/ 324803 w 800151"/>
              <a:gd name="connsiteY53" fmla="*/ 569595 h 685800"/>
              <a:gd name="connsiteX54" fmla="*/ 325755 w 800151"/>
              <a:gd name="connsiteY54" fmla="*/ 569595 h 685800"/>
              <a:gd name="connsiteX55" fmla="*/ 333375 w 800151"/>
              <a:gd name="connsiteY55" fmla="*/ 571500 h 685800"/>
              <a:gd name="connsiteX56" fmla="*/ 362903 w 800151"/>
              <a:gd name="connsiteY56" fmla="*/ 578168 h 685800"/>
              <a:gd name="connsiteX57" fmla="*/ 362903 w 800151"/>
              <a:gd name="connsiteY57" fmla="*/ 603885 h 685800"/>
              <a:gd name="connsiteX58" fmla="*/ 210503 w 800151"/>
              <a:gd name="connsiteY58" fmla="*/ 474345 h 685800"/>
              <a:gd name="connsiteX59" fmla="*/ 229553 w 800151"/>
              <a:gd name="connsiteY59" fmla="*/ 475298 h 685800"/>
              <a:gd name="connsiteX60" fmla="*/ 229553 w 800151"/>
              <a:gd name="connsiteY60" fmla="*/ 476250 h 685800"/>
              <a:gd name="connsiteX61" fmla="*/ 239078 w 800151"/>
              <a:gd name="connsiteY61" fmla="*/ 513398 h 685800"/>
              <a:gd name="connsiteX62" fmla="*/ 210503 w 800151"/>
              <a:gd name="connsiteY62" fmla="*/ 511492 h 685800"/>
              <a:gd name="connsiteX63" fmla="*/ 210503 w 800151"/>
              <a:gd name="connsiteY63" fmla="*/ 474345 h 685800"/>
              <a:gd name="connsiteX64" fmla="*/ 172403 w 800151"/>
              <a:gd name="connsiteY64" fmla="*/ 360045 h 685800"/>
              <a:gd name="connsiteX65" fmla="*/ 210503 w 800151"/>
              <a:gd name="connsiteY65" fmla="*/ 365760 h 685800"/>
              <a:gd name="connsiteX66" fmla="*/ 210503 w 800151"/>
              <a:gd name="connsiteY66" fmla="*/ 403860 h 685800"/>
              <a:gd name="connsiteX67" fmla="*/ 172403 w 800151"/>
              <a:gd name="connsiteY67" fmla="*/ 397193 h 685800"/>
              <a:gd name="connsiteX68" fmla="*/ 172403 w 800151"/>
              <a:gd name="connsiteY68" fmla="*/ 360045 h 685800"/>
              <a:gd name="connsiteX69" fmla="*/ 172403 w 800151"/>
              <a:gd name="connsiteY69" fmla="*/ 507683 h 685800"/>
              <a:gd name="connsiteX70" fmla="*/ 134303 w 800151"/>
              <a:gd name="connsiteY70" fmla="*/ 501015 h 685800"/>
              <a:gd name="connsiteX71" fmla="*/ 134303 w 800151"/>
              <a:gd name="connsiteY71" fmla="*/ 463868 h 685800"/>
              <a:gd name="connsiteX72" fmla="*/ 172403 w 800151"/>
              <a:gd name="connsiteY72" fmla="*/ 469583 h 685800"/>
              <a:gd name="connsiteX73" fmla="*/ 172403 w 800151"/>
              <a:gd name="connsiteY73" fmla="*/ 507683 h 685800"/>
              <a:gd name="connsiteX74" fmla="*/ 96203 w 800151"/>
              <a:gd name="connsiteY74" fmla="*/ 352425 h 685800"/>
              <a:gd name="connsiteX75" fmla="*/ 96203 w 800151"/>
              <a:gd name="connsiteY75" fmla="*/ 335280 h 685800"/>
              <a:gd name="connsiteX76" fmla="*/ 134303 w 800151"/>
              <a:gd name="connsiteY76" fmla="*/ 349568 h 685800"/>
              <a:gd name="connsiteX77" fmla="*/ 134303 w 800151"/>
              <a:gd name="connsiteY77" fmla="*/ 384810 h 685800"/>
              <a:gd name="connsiteX78" fmla="*/ 96203 w 800151"/>
              <a:gd name="connsiteY78" fmla="*/ 352425 h 685800"/>
              <a:gd name="connsiteX79" fmla="*/ 96203 w 800151"/>
              <a:gd name="connsiteY79" fmla="*/ 489585 h 685800"/>
              <a:gd name="connsiteX80" fmla="*/ 58103 w 800151"/>
              <a:gd name="connsiteY80" fmla="*/ 457200 h 685800"/>
              <a:gd name="connsiteX81" fmla="*/ 58103 w 800151"/>
              <a:gd name="connsiteY81" fmla="*/ 440055 h 685800"/>
              <a:gd name="connsiteX82" fmla="*/ 96203 w 800151"/>
              <a:gd name="connsiteY82" fmla="*/ 454343 h 685800"/>
              <a:gd name="connsiteX83" fmla="*/ 96203 w 800151"/>
              <a:gd name="connsiteY83" fmla="*/ 489585 h 685800"/>
              <a:gd name="connsiteX84" fmla="*/ 58103 w 800151"/>
              <a:gd name="connsiteY84" fmla="*/ 192405 h 685800"/>
              <a:gd name="connsiteX85" fmla="*/ 96203 w 800151"/>
              <a:gd name="connsiteY85" fmla="*/ 206693 h 685800"/>
              <a:gd name="connsiteX86" fmla="*/ 96203 w 800151"/>
              <a:gd name="connsiteY86" fmla="*/ 241935 h 685800"/>
              <a:gd name="connsiteX87" fmla="*/ 58103 w 800151"/>
              <a:gd name="connsiteY87" fmla="*/ 209550 h 685800"/>
              <a:gd name="connsiteX88" fmla="*/ 58103 w 800151"/>
              <a:gd name="connsiteY88" fmla="*/ 192405 h 685800"/>
              <a:gd name="connsiteX89" fmla="*/ 172403 w 800151"/>
              <a:gd name="connsiteY89" fmla="*/ 222885 h 685800"/>
              <a:gd name="connsiteX90" fmla="*/ 172403 w 800151"/>
              <a:gd name="connsiteY90" fmla="*/ 260985 h 685800"/>
              <a:gd name="connsiteX91" fmla="*/ 134303 w 800151"/>
              <a:gd name="connsiteY91" fmla="*/ 254318 h 685800"/>
              <a:gd name="connsiteX92" fmla="*/ 134303 w 800151"/>
              <a:gd name="connsiteY92" fmla="*/ 217170 h 685800"/>
              <a:gd name="connsiteX93" fmla="*/ 172403 w 800151"/>
              <a:gd name="connsiteY93" fmla="*/ 222885 h 685800"/>
              <a:gd name="connsiteX94" fmla="*/ 267653 w 800151"/>
              <a:gd name="connsiteY94" fmla="*/ 57150 h 685800"/>
              <a:gd name="connsiteX95" fmla="*/ 477203 w 800151"/>
              <a:gd name="connsiteY95" fmla="*/ 114300 h 685800"/>
              <a:gd name="connsiteX96" fmla="*/ 267653 w 800151"/>
              <a:gd name="connsiteY96" fmla="*/ 171450 h 685800"/>
              <a:gd name="connsiteX97" fmla="*/ 58103 w 800151"/>
              <a:gd name="connsiteY97" fmla="*/ 114300 h 685800"/>
              <a:gd name="connsiteX98" fmla="*/ 267653 w 800151"/>
              <a:gd name="connsiteY98" fmla="*/ 57150 h 685800"/>
              <a:gd name="connsiteX99" fmla="*/ 324803 w 800151"/>
              <a:gd name="connsiteY99" fmla="*/ 508635 h 685800"/>
              <a:gd name="connsiteX100" fmla="*/ 286703 w 800151"/>
              <a:gd name="connsiteY100" fmla="*/ 476250 h 685800"/>
              <a:gd name="connsiteX101" fmla="*/ 286703 w 800151"/>
              <a:gd name="connsiteY101" fmla="*/ 459105 h 685800"/>
              <a:gd name="connsiteX102" fmla="*/ 324803 w 800151"/>
              <a:gd name="connsiteY102" fmla="*/ 473393 h 685800"/>
              <a:gd name="connsiteX103" fmla="*/ 324803 w 800151"/>
              <a:gd name="connsiteY103" fmla="*/ 508635 h 685800"/>
              <a:gd name="connsiteX104" fmla="*/ 439103 w 800151"/>
              <a:gd name="connsiteY104" fmla="*/ 241935 h 685800"/>
              <a:gd name="connsiteX105" fmla="*/ 439103 w 800151"/>
              <a:gd name="connsiteY105" fmla="*/ 207645 h 685800"/>
              <a:gd name="connsiteX106" fmla="*/ 477203 w 800151"/>
              <a:gd name="connsiteY106" fmla="*/ 192405 h 685800"/>
              <a:gd name="connsiteX107" fmla="*/ 477203 w 800151"/>
              <a:gd name="connsiteY107" fmla="*/ 209550 h 685800"/>
              <a:gd name="connsiteX108" fmla="*/ 439103 w 800151"/>
              <a:gd name="connsiteY108" fmla="*/ 241935 h 685800"/>
              <a:gd name="connsiteX109" fmla="*/ 362903 w 800151"/>
              <a:gd name="connsiteY109" fmla="*/ 260033 h 685800"/>
              <a:gd name="connsiteX110" fmla="*/ 362903 w 800151"/>
              <a:gd name="connsiteY110" fmla="*/ 222885 h 685800"/>
              <a:gd name="connsiteX111" fmla="*/ 401003 w 800151"/>
              <a:gd name="connsiteY111" fmla="*/ 217170 h 685800"/>
              <a:gd name="connsiteX112" fmla="*/ 401003 w 800151"/>
              <a:gd name="connsiteY112" fmla="*/ 253365 h 685800"/>
              <a:gd name="connsiteX113" fmla="*/ 362903 w 800151"/>
              <a:gd name="connsiteY113" fmla="*/ 260033 h 685800"/>
              <a:gd name="connsiteX114" fmla="*/ 286703 w 800151"/>
              <a:gd name="connsiteY114" fmla="*/ 266700 h 685800"/>
              <a:gd name="connsiteX115" fmla="*/ 286703 w 800151"/>
              <a:gd name="connsiteY115" fmla="*/ 228600 h 685800"/>
              <a:gd name="connsiteX116" fmla="*/ 324803 w 800151"/>
              <a:gd name="connsiteY116" fmla="*/ 226695 h 685800"/>
              <a:gd name="connsiteX117" fmla="*/ 324803 w 800151"/>
              <a:gd name="connsiteY117" fmla="*/ 264795 h 685800"/>
              <a:gd name="connsiteX118" fmla="*/ 286703 w 800151"/>
              <a:gd name="connsiteY118" fmla="*/ 266700 h 685800"/>
              <a:gd name="connsiteX119" fmla="*/ 210503 w 800151"/>
              <a:gd name="connsiteY119" fmla="*/ 264795 h 685800"/>
              <a:gd name="connsiteX120" fmla="*/ 210503 w 800151"/>
              <a:gd name="connsiteY120" fmla="*/ 226695 h 685800"/>
              <a:gd name="connsiteX121" fmla="*/ 248603 w 800151"/>
              <a:gd name="connsiteY121" fmla="*/ 228600 h 685800"/>
              <a:gd name="connsiteX122" fmla="*/ 248603 w 800151"/>
              <a:gd name="connsiteY122" fmla="*/ 266700 h 685800"/>
              <a:gd name="connsiteX123" fmla="*/ 210503 w 800151"/>
              <a:gd name="connsiteY123" fmla="*/ 264795 h 685800"/>
              <a:gd name="connsiteX124" fmla="*/ 705803 w 800151"/>
              <a:gd name="connsiteY124" fmla="*/ 381000 h 685800"/>
              <a:gd name="connsiteX125" fmla="*/ 496253 w 800151"/>
              <a:gd name="connsiteY125" fmla="*/ 438150 h 685800"/>
              <a:gd name="connsiteX126" fmla="*/ 286703 w 800151"/>
              <a:gd name="connsiteY126" fmla="*/ 381000 h 685800"/>
              <a:gd name="connsiteX127" fmla="*/ 496253 w 800151"/>
              <a:gd name="connsiteY127" fmla="*/ 323850 h 685800"/>
              <a:gd name="connsiteX128" fmla="*/ 705803 w 800151"/>
              <a:gd name="connsiteY128" fmla="*/ 381000 h 685800"/>
              <a:gd name="connsiteX129" fmla="*/ 762953 w 800151"/>
              <a:gd name="connsiteY129" fmla="*/ 409575 h 685800"/>
              <a:gd name="connsiteX130" fmla="*/ 762953 w 800151"/>
              <a:gd name="connsiteY130" fmla="*/ 381000 h 685800"/>
              <a:gd name="connsiteX131" fmla="*/ 659130 w 800151"/>
              <a:gd name="connsiteY131" fmla="*/ 285750 h 685800"/>
              <a:gd name="connsiteX132" fmla="*/ 570548 w 800151"/>
              <a:gd name="connsiteY132" fmla="*/ 270510 h 685800"/>
              <a:gd name="connsiteX133" fmla="*/ 571500 w 800151"/>
              <a:gd name="connsiteY133" fmla="*/ 257175 h 685800"/>
              <a:gd name="connsiteX134" fmla="*/ 533400 w 800151"/>
              <a:gd name="connsiteY134" fmla="*/ 190500 h 685800"/>
              <a:gd name="connsiteX135" fmla="*/ 533400 w 800151"/>
              <a:gd name="connsiteY135" fmla="*/ 114300 h 685800"/>
              <a:gd name="connsiteX136" fmla="*/ 429578 w 800151"/>
              <a:gd name="connsiteY136" fmla="*/ 19050 h 685800"/>
              <a:gd name="connsiteX137" fmla="*/ 266700 w 800151"/>
              <a:gd name="connsiteY137" fmla="*/ 0 h 685800"/>
              <a:gd name="connsiteX138" fmla="*/ 0 w 800151"/>
              <a:gd name="connsiteY138" fmla="*/ 114300 h 685800"/>
              <a:gd name="connsiteX139" fmla="*/ 0 w 800151"/>
              <a:gd name="connsiteY139" fmla="*/ 209550 h 685800"/>
              <a:gd name="connsiteX140" fmla="*/ 38100 w 800151"/>
              <a:gd name="connsiteY140" fmla="*/ 276225 h 685800"/>
              <a:gd name="connsiteX141" fmla="*/ 38100 w 800151"/>
              <a:gd name="connsiteY141" fmla="*/ 294323 h 685800"/>
              <a:gd name="connsiteX142" fmla="*/ 0 w 800151"/>
              <a:gd name="connsiteY142" fmla="*/ 361950 h 685800"/>
              <a:gd name="connsiteX143" fmla="*/ 0 w 800151"/>
              <a:gd name="connsiteY143" fmla="*/ 457200 h 685800"/>
              <a:gd name="connsiteX144" fmla="*/ 103822 w 800151"/>
              <a:gd name="connsiteY144" fmla="*/ 552450 h 685800"/>
              <a:gd name="connsiteX145" fmla="*/ 266700 w 800151"/>
              <a:gd name="connsiteY145" fmla="*/ 571500 h 685800"/>
              <a:gd name="connsiteX146" fmla="*/ 370523 w 800151"/>
              <a:gd name="connsiteY146" fmla="*/ 666750 h 685800"/>
              <a:gd name="connsiteX147" fmla="*/ 533400 w 800151"/>
              <a:gd name="connsiteY147" fmla="*/ 685800 h 685800"/>
              <a:gd name="connsiteX148" fmla="*/ 800100 w 800151"/>
              <a:gd name="connsiteY148" fmla="*/ 571500 h 685800"/>
              <a:gd name="connsiteX149" fmla="*/ 800100 w 800151"/>
              <a:gd name="connsiteY149" fmla="*/ 476250 h 685800"/>
              <a:gd name="connsiteX150" fmla="*/ 762953 w 800151"/>
              <a:gd name="connsiteY150" fmla="*/ 409575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800151" h="685800">
                <a:moveTo>
                  <a:pt x="743903" y="571500"/>
                </a:moveTo>
                <a:cubicBezTo>
                  <a:pt x="743903" y="583883"/>
                  <a:pt x="729615" y="595313"/>
                  <a:pt x="705803" y="603885"/>
                </a:cubicBezTo>
                <a:lnTo>
                  <a:pt x="705803" y="569595"/>
                </a:lnTo>
                <a:cubicBezTo>
                  <a:pt x="719138" y="565785"/>
                  <a:pt x="732473" y="560070"/>
                  <a:pt x="743903" y="554355"/>
                </a:cubicBezTo>
                <a:lnTo>
                  <a:pt x="743903" y="571500"/>
                </a:lnTo>
                <a:close/>
                <a:moveTo>
                  <a:pt x="667703" y="508635"/>
                </a:moveTo>
                <a:lnTo>
                  <a:pt x="667703" y="474345"/>
                </a:lnTo>
                <a:cubicBezTo>
                  <a:pt x="681038" y="470535"/>
                  <a:pt x="694373" y="464820"/>
                  <a:pt x="705803" y="459105"/>
                </a:cubicBezTo>
                <a:lnTo>
                  <a:pt x="705803" y="476250"/>
                </a:lnTo>
                <a:cubicBezTo>
                  <a:pt x="705803" y="488633"/>
                  <a:pt x="691515" y="500063"/>
                  <a:pt x="667703" y="508635"/>
                </a:cubicBezTo>
                <a:close/>
                <a:moveTo>
                  <a:pt x="667703" y="615315"/>
                </a:moveTo>
                <a:cubicBezTo>
                  <a:pt x="656273" y="618173"/>
                  <a:pt x="642938" y="620078"/>
                  <a:pt x="629603" y="621983"/>
                </a:cubicBezTo>
                <a:lnTo>
                  <a:pt x="629603" y="584835"/>
                </a:lnTo>
                <a:cubicBezTo>
                  <a:pt x="641985" y="582930"/>
                  <a:pt x="655320" y="581025"/>
                  <a:pt x="667703" y="579120"/>
                </a:cubicBezTo>
                <a:lnTo>
                  <a:pt x="667703" y="615315"/>
                </a:lnTo>
                <a:close/>
                <a:moveTo>
                  <a:pt x="591503" y="489585"/>
                </a:moveTo>
                <a:cubicBezTo>
                  <a:pt x="603885" y="487680"/>
                  <a:pt x="617220" y="485775"/>
                  <a:pt x="629603" y="483870"/>
                </a:cubicBezTo>
                <a:lnTo>
                  <a:pt x="629603" y="520065"/>
                </a:lnTo>
                <a:cubicBezTo>
                  <a:pt x="618173" y="522923"/>
                  <a:pt x="604838" y="524828"/>
                  <a:pt x="591503" y="526733"/>
                </a:cubicBezTo>
                <a:lnTo>
                  <a:pt x="591503" y="489585"/>
                </a:lnTo>
                <a:close/>
                <a:moveTo>
                  <a:pt x="591503" y="626745"/>
                </a:moveTo>
                <a:cubicBezTo>
                  <a:pt x="579120" y="627698"/>
                  <a:pt x="566738" y="628650"/>
                  <a:pt x="553403" y="628650"/>
                </a:cubicBezTo>
                <a:lnTo>
                  <a:pt x="553403" y="590550"/>
                </a:lnTo>
                <a:cubicBezTo>
                  <a:pt x="564833" y="590550"/>
                  <a:pt x="578168" y="589598"/>
                  <a:pt x="591503" y="588645"/>
                </a:cubicBezTo>
                <a:lnTo>
                  <a:pt x="591503" y="626745"/>
                </a:lnTo>
                <a:close/>
                <a:moveTo>
                  <a:pt x="515303" y="533400"/>
                </a:moveTo>
                <a:lnTo>
                  <a:pt x="515303" y="495300"/>
                </a:lnTo>
                <a:cubicBezTo>
                  <a:pt x="526733" y="495300"/>
                  <a:pt x="540068" y="494348"/>
                  <a:pt x="553403" y="493395"/>
                </a:cubicBezTo>
                <a:lnTo>
                  <a:pt x="553403" y="531495"/>
                </a:lnTo>
                <a:cubicBezTo>
                  <a:pt x="541020" y="532448"/>
                  <a:pt x="528638" y="532448"/>
                  <a:pt x="515303" y="533400"/>
                </a:cubicBezTo>
                <a:close/>
                <a:moveTo>
                  <a:pt x="515303" y="628650"/>
                </a:moveTo>
                <a:cubicBezTo>
                  <a:pt x="501968" y="628650"/>
                  <a:pt x="489585" y="627698"/>
                  <a:pt x="477203" y="626745"/>
                </a:cubicBezTo>
                <a:lnTo>
                  <a:pt x="477203" y="590550"/>
                </a:lnTo>
                <a:cubicBezTo>
                  <a:pt x="483870" y="590550"/>
                  <a:pt x="489585" y="590550"/>
                  <a:pt x="496253" y="590550"/>
                </a:cubicBezTo>
                <a:cubicBezTo>
                  <a:pt x="501968" y="590550"/>
                  <a:pt x="508635" y="590550"/>
                  <a:pt x="515303" y="590550"/>
                </a:cubicBezTo>
                <a:lnTo>
                  <a:pt x="515303" y="628650"/>
                </a:lnTo>
                <a:close/>
                <a:moveTo>
                  <a:pt x="439103" y="493395"/>
                </a:moveTo>
                <a:cubicBezTo>
                  <a:pt x="451485" y="494348"/>
                  <a:pt x="463868" y="495300"/>
                  <a:pt x="477203" y="495300"/>
                </a:cubicBezTo>
                <a:lnTo>
                  <a:pt x="477203" y="533400"/>
                </a:lnTo>
                <a:cubicBezTo>
                  <a:pt x="463868" y="533400"/>
                  <a:pt x="451485" y="532448"/>
                  <a:pt x="439103" y="531495"/>
                </a:cubicBezTo>
                <a:lnTo>
                  <a:pt x="439103" y="493395"/>
                </a:lnTo>
                <a:close/>
                <a:moveTo>
                  <a:pt x="439103" y="621983"/>
                </a:moveTo>
                <a:cubicBezTo>
                  <a:pt x="425768" y="620078"/>
                  <a:pt x="412433" y="618173"/>
                  <a:pt x="401003" y="615315"/>
                </a:cubicBezTo>
                <a:lnTo>
                  <a:pt x="401003" y="584835"/>
                </a:lnTo>
                <a:cubicBezTo>
                  <a:pt x="413385" y="586740"/>
                  <a:pt x="425768" y="587693"/>
                  <a:pt x="439103" y="588645"/>
                </a:cubicBezTo>
                <a:lnTo>
                  <a:pt x="439103" y="621983"/>
                </a:lnTo>
                <a:close/>
                <a:moveTo>
                  <a:pt x="362903" y="520065"/>
                </a:moveTo>
                <a:lnTo>
                  <a:pt x="362903" y="482918"/>
                </a:lnTo>
                <a:cubicBezTo>
                  <a:pt x="375285" y="484823"/>
                  <a:pt x="387668" y="487680"/>
                  <a:pt x="401003" y="488633"/>
                </a:cubicBezTo>
                <a:lnTo>
                  <a:pt x="401003" y="526733"/>
                </a:lnTo>
                <a:cubicBezTo>
                  <a:pt x="387668" y="524828"/>
                  <a:pt x="374333" y="522923"/>
                  <a:pt x="362903" y="520065"/>
                </a:cubicBezTo>
                <a:close/>
                <a:moveTo>
                  <a:pt x="362903" y="603885"/>
                </a:moveTo>
                <a:cubicBezTo>
                  <a:pt x="339090" y="594360"/>
                  <a:pt x="324803" y="582930"/>
                  <a:pt x="324803" y="571500"/>
                </a:cubicBezTo>
                <a:lnTo>
                  <a:pt x="324803" y="569595"/>
                </a:lnTo>
                <a:cubicBezTo>
                  <a:pt x="324803" y="569595"/>
                  <a:pt x="324803" y="569595"/>
                  <a:pt x="325755" y="569595"/>
                </a:cubicBezTo>
                <a:cubicBezTo>
                  <a:pt x="328613" y="570548"/>
                  <a:pt x="330518" y="571500"/>
                  <a:pt x="333375" y="571500"/>
                </a:cubicBezTo>
                <a:cubicBezTo>
                  <a:pt x="342900" y="574358"/>
                  <a:pt x="352425" y="576263"/>
                  <a:pt x="362903" y="578168"/>
                </a:cubicBezTo>
                <a:lnTo>
                  <a:pt x="362903" y="603885"/>
                </a:lnTo>
                <a:close/>
                <a:moveTo>
                  <a:pt x="210503" y="474345"/>
                </a:moveTo>
                <a:cubicBezTo>
                  <a:pt x="217170" y="474345"/>
                  <a:pt x="222885" y="475298"/>
                  <a:pt x="229553" y="475298"/>
                </a:cubicBezTo>
                <a:lnTo>
                  <a:pt x="229553" y="476250"/>
                </a:lnTo>
                <a:cubicBezTo>
                  <a:pt x="229553" y="489585"/>
                  <a:pt x="232410" y="502920"/>
                  <a:pt x="239078" y="513398"/>
                </a:cubicBezTo>
                <a:cubicBezTo>
                  <a:pt x="229553" y="513398"/>
                  <a:pt x="220028" y="512445"/>
                  <a:pt x="210503" y="511492"/>
                </a:cubicBezTo>
                <a:lnTo>
                  <a:pt x="210503" y="474345"/>
                </a:lnTo>
                <a:close/>
                <a:moveTo>
                  <a:pt x="172403" y="360045"/>
                </a:moveTo>
                <a:cubicBezTo>
                  <a:pt x="184785" y="361950"/>
                  <a:pt x="197168" y="364808"/>
                  <a:pt x="210503" y="365760"/>
                </a:cubicBezTo>
                <a:lnTo>
                  <a:pt x="210503" y="403860"/>
                </a:lnTo>
                <a:cubicBezTo>
                  <a:pt x="197168" y="401955"/>
                  <a:pt x="183833" y="400050"/>
                  <a:pt x="172403" y="397193"/>
                </a:cubicBezTo>
                <a:lnTo>
                  <a:pt x="172403" y="360045"/>
                </a:lnTo>
                <a:close/>
                <a:moveTo>
                  <a:pt x="172403" y="507683"/>
                </a:moveTo>
                <a:cubicBezTo>
                  <a:pt x="159068" y="505778"/>
                  <a:pt x="145733" y="503873"/>
                  <a:pt x="134303" y="501015"/>
                </a:cubicBezTo>
                <a:lnTo>
                  <a:pt x="134303" y="463868"/>
                </a:lnTo>
                <a:cubicBezTo>
                  <a:pt x="146685" y="465773"/>
                  <a:pt x="159068" y="468630"/>
                  <a:pt x="172403" y="469583"/>
                </a:cubicBezTo>
                <a:lnTo>
                  <a:pt x="172403" y="507683"/>
                </a:lnTo>
                <a:close/>
                <a:moveTo>
                  <a:pt x="96203" y="352425"/>
                </a:moveTo>
                <a:lnTo>
                  <a:pt x="96203" y="335280"/>
                </a:lnTo>
                <a:cubicBezTo>
                  <a:pt x="107633" y="340995"/>
                  <a:pt x="120015" y="345758"/>
                  <a:pt x="134303" y="349568"/>
                </a:cubicBezTo>
                <a:lnTo>
                  <a:pt x="134303" y="384810"/>
                </a:lnTo>
                <a:cubicBezTo>
                  <a:pt x="110490" y="376238"/>
                  <a:pt x="96203" y="364808"/>
                  <a:pt x="96203" y="352425"/>
                </a:cubicBezTo>
                <a:close/>
                <a:moveTo>
                  <a:pt x="96203" y="489585"/>
                </a:moveTo>
                <a:cubicBezTo>
                  <a:pt x="72390" y="480060"/>
                  <a:pt x="58103" y="468630"/>
                  <a:pt x="58103" y="457200"/>
                </a:cubicBezTo>
                <a:lnTo>
                  <a:pt x="58103" y="440055"/>
                </a:lnTo>
                <a:cubicBezTo>
                  <a:pt x="69533" y="445770"/>
                  <a:pt x="81915" y="450533"/>
                  <a:pt x="96203" y="454343"/>
                </a:cubicBezTo>
                <a:lnTo>
                  <a:pt x="96203" y="489585"/>
                </a:lnTo>
                <a:close/>
                <a:moveTo>
                  <a:pt x="58103" y="192405"/>
                </a:moveTo>
                <a:cubicBezTo>
                  <a:pt x="69533" y="198120"/>
                  <a:pt x="81915" y="202883"/>
                  <a:pt x="96203" y="206693"/>
                </a:cubicBezTo>
                <a:lnTo>
                  <a:pt x="96203" y="241935"/>
                </a:lnTo>
                <a:cubicBezTo>
                  <a:pt x="72390" y="232410"/>
                  <a:pt x="58103" y="220980"/>
                  <a:pt x="58103" y="209550"/>
                </a:cubicBezTo>
                <a:lnTo>
                  <a:pt x="58103" y="192405"/>
                </a:lnTo>
                <a:close/>
                <a:moveTo>
                  <a:pt x="172403" y="222885"/>
                </a:moveTo>
                <a:lnTo>
                  <a:pt x="172403" y="260985"/>
                </a:lnTo>
                <a:cubicBezTo>
                  <a:pt x="159068" y="259080"/>
                  <a:pt x="145733" y="257175"/>
                  <a:pt x="134303" y="254318"/>
                </a:cubicBezTo>
                <a:lnTo>
                  <a:pt x="134303" y="217170"/>
                </a:lnTo>
                <a:cubicBezTo>
                  <a:pt x="146685" y="219075"/>
                  <a:pt x="159068" y="220980"/>
                  <a:pt x="172403" y="222885"/>
                </a:cubicBezTo>
                <a:close/>
                <a:moveTo>
                  <a:pt x="267653" y="57150"/>
                </a:moveTo>
                <a:cubicBezTo>
                  <a:pt x="383858" y="57150"/>
                  <a:pt x="477203" y="82868"/>
                  <a:pt x="477203" y="114300"/>
                </a:cubicBezTo>
                <a:cubicBezTo>
                  <a:pt x="477203" y="145733"/>
                  <a:pt x="383858" y="171450"/>
                  <a:pt x="267653" y="171450"/>
                </a:cubicBezTo>
                <a:cubicBezTo>
                  <a:pt x="151447" y="171450"/>
                  <a:pt x="58103" y="145733"/>
                  <a:pt x="58103" y="114300"/>
                </a:cubicBezTo>
                <a:cubicBezTo>
                  <a:pt x="58103" y="82868"/>
                  <a:pt x="151447" y="57150"/>
                  <a:pt x="267653" y="57150"/>
                </a:cubicBezTo>
                <a:close/>
                <a:moveTo>
                  <a:pt x="324803" y="508635"/>
                </a:moveTo>
                <a:cubicBezTo>
                  <a:pt x="300990" y="499110"/>
                  <a:pt x="286703" y="487680"/>
                  <a:pt x="286703" y="476250"/>
                </a:cubicBezTo>
                <a:lnTo>
                  <a:pt x="286703" y="459105"/>
                </a:lnTo>
                <a:cubicBezTo>
                  <a:pt x="298133" y="464820"/>
                  <a:pt x="310515" y="469583"/>
                  <a:pt x="324803" y="473393"/>
                </a:cubicBezTo>
                <a:lnTo>
                  <a:pt x="324803" y="508635"/>
                </a:lnTo>
                <a:close/>
                <a:moveTo>
                  <a:pt x="439103" y="241935"/>
                </a:moveTo>
                <a:lnTo>
                  <a:pt x="439103" y="207645"/>
                </a:lnTo>
                <a:cubicBezTo>
                  <a:pt x="452438" y="203835"/>
                  <a:pt x="465773" y="198120"/>
                  <a:pt x="477203" y="192405"/>
                </a:cubicBezTo>
                <a:lnTo>
                  <a:pt x="477203" y="209550"/>
                </a:lnTo>
                <a:cubicBezTo>
                  <a:pt x="477203" y="221933"/>
                  <a:pt x="462915" y="233363"/>
                  <a:pt x="439103" y="241935"/>
                </a:cubicBezTo>
                <a:close/>
                <a:moveTo>
                  <a:pt x="362903" y="260033"/>
                </a:moveTo>
                <a:lnTo>
                  <a:pt x="362903" y="222885"/>
                </a:lnTo>
                <a:cubicBezTo>
                  <a:pt x="375285" y="220980"/>
                  <a:pt x="388620" y="219075"/>
                  <a:pt x="401003" y="217170"/>
                </a:cubicBezTo>
                <a:lnTo>
                  <a:pt x="401003" y="253365"/>
                </a:lnTo>
                <a:cubicBezTo>
                  <a:pt x="389573" y="256223"/>
                  <a:pt x="376238" y="258127"/>
                  <a:pt x="362903" y="260033"/>
                </a:cubicBezTo>
                <a:close/>
                <a:moveTo>
                  <a:pt x="286703" y="266700"/>
                </a:moveTo>
                <a:lnTo>
                  <a:pt x="286703" y="228600"/>
                </a:lnTo>
                <a:cubicBezTo>
                  <a:pt x="298133" y="228600"/>
                  <a:pt x="311468" y="227648"/>
                  <a:pt x="324803" y="226695"/>
                </a:cubicBezTo>
                <a:lnTo>
                  <a:pt x="324803" y="264795"/>
                </a:lnTo>
                <a:cubicBezTo>
                  <a:pt x="312420" y="265748"/>
                  <a:pt x="300038" y="265748"/>
                  <a:pt x="286703" y="266700"/>
                </a:cubicBezTo>
                <a:close/>
                <a:moveTo>
                  <a:pt x="210503" y="264795"/>
                </a:moveTo>
                <a:lnTo>
                  <a:pt x="210503" y="226695"/>
                </a:lnTo>
                <a:cubicBezTo>
                  <a:pt x="222885" y="227648"/>
                  <a:pt x="235267" y="228600"/>
                  <a:pt x="248603" y="228600"/>
                </a:cubicBezTo>
                <a:lnTo>
                  <a:pt x="248603" y="266700"/>
                </a:lnTo>
                <a:cubicBezTo>
                  <a:pt x="235267" y="265748"/>
                  <a:pt x="222885" y="265748"/>
                  <a:pt x="210503" y="264795"/>
                </a:cubicBezTo>
                <a:close/>
                <a:moveTo>
                  <a:pt x="705803" y="381000"/>
                </a:moveTo>
                <a:cubicBezTo>
                  <a:pt x="705803" y="412433"/>
                  <a:pt x="612458" y="438150"/>
                  <a:pt x="496253" y="438150"/>
                </a:cubicBezTo>
                <a:cubicBezTo>
                  <a:pt x="380048" y="438150"/>
                  <a:pt x="286703" y="412433"/>
                  <a:pt x="286703" y="381000"/>
                </a:cubicBezTo>
                <a:cubicBezTo>
                  <a:pt x="286703" y="349568"/>
                  <a:pt x="380048" y="323850"/>
                  <a:pt x="496253" y="323850"/>
                </a:cubicBezTo>
                <a:cubicBezTo>
                  <a:pt x="612458" y="323850"/>
                  <a:pt x="705803" y="349568"/>
                  <a:pt x="705803" y="381000"/>
                </a:cubicBezTo>
                <a:close/>
                <a:moveTo>
                  <a:pt x="762953" y="409575"/>
                </a:moveTo>
                <a:lnTo>
                  <a:pt x="762953" y="381000"/>
                </a:lnTo>
                <a:cubicBezTo>
                  <a:pt x="762953" y="336233"/>
                  <a:pt x="727710" y="303848"/>
                  <a:pt x="659130" y="285750"/>
                </a:cubicBezTo>
                <a:cubicBezTo>
                  <a:pt x="633413" y="279083"/>
                  <a:pt x="603885" y="273368"/>
                  <a:pt x="570548" y="270510"/>
                </a:cubicBezTo>
                <a:cubicBezTo>
                  <a:pt x="571500" y="266700"/>
                  <a:pt x="571500" y="261938"/>
                  <a:pt x="571500" y="257175"/>
                </a:cubicBezTo>
                <a:cubicBezTo>
                  <a:pt x="571500" y="230505"/>
                  <a:pt x="559118" y="207645"/>
                  <a:pt x="533400" y="190500"/>
                </a:cubicBezTo>
                <a:lnTo>
                  <a:pt x="533400" y="114300"/>
                </a:lnTo>
                <a:cubicBezTo>
                  <a:pt x="533400" y="69532"/>
                  <a:pt x="498158" y="37147"/>
                  <a:pt x="429578" y="19050"/>
                </a:cubicBezTo>
                <a:cubicBezTo>
                  <a:pt x="384810" y="6667"/>
                  <a:pt x="327660" y="0"/>
                  <a:pt x="266700" y="0"/>
                </a:cubicBezTo>
                <a:cubicBezTo>
                  <a:pt x="186690" y="0"/>
                  <a:pt x="0" y="11430"/>
                  <a:pt x="0" y="114300"/>
                </a:cubicBezTo>
                <a:lnTo>
                  <a:pt x="0" y="209550"/>
                </a:lnTo>
                <a:cubicBezTo>
                  <a:pt x="0" y="236220"/>
                  <a:pt x="12382" y="259080"/>
                  <a:pt x="38100" y="276225"/>
                </a:cubicBezTo>
                <a:lnTo>
                  <a:pt x="38100" y="294323"/>
                </a:lnTo>
                <a:cubicBezTo>
                  <a:pt x="15240" y="310515"/>
                  <a:pt x="0" y="332423"/>
                  <a:pt x="0" y="361950"/>
                </a:cubicBezTo>
                <a:lnTo>
                  <a:pt x="0" y="457200"/>
                </a:lnTo>
                <a:cubicBezTo>
                  <a:pt x="0" y="501967"/>
                  <a:pt x="35243" y="534353"/>
                  <a:pt x="103822" y="552450"/>
                </a:cubicBezTo>
                <a:cubicBezTo>
                  <a:pt x="148590" y="564833"/>
                  <a:pt x="205740" y="571500"/>
                  <a:pt x="266700" y="571500"/>
                </a:cubicBezTo>
                <a:cubicBezTo>
                  <a:pt x="266700" y="616268"/>
                  <a:pt x="301943" y="648653"/>
                  <a:pt x="370523" y="666750"/>
                </a:cubicBezTo>
                <a:cubicBezTo>
                  <a:pt x="415290" y="679133"/>
                  <a:pt x="472440" y="685800"/>
                  <a:pt x="533400" y="685800"/>
                </a:cubicBezTo>
                <a:cubicBezTo>
                  <a:pt x="613410" y="685800"/>
                  <a:pt x="800100" y="674370"/>
                  <a:pt x="800100" y="571500"/>
                </a:cubicBezTo>
                <a:lnTo>
                  <a:pt x="800100" y="476250"/>
                </a:lnTo>
                <a:cubicBezTo>
                  <a:pt x="801053" y="449580"/>
                  <a:pt x="788670" y="426720"/>
                  <a:pt x="762953" y="409575"/>
                </a:cubicBezTo>
                <a:close/>
              </a:path>
            </a:pathLst>
          </a:custGeom>
          <a:gradFill>
            <a:gsLst>
              <a:gs pos="0">
                <a:srgbClr val="FFC000"/>
              </a:gs>
              <a:gs pos="34000">
                <a:srgbClr val="00B050"/>
              </a:gs>
              <a:gs pos="66000">
                <a:schemeClr val="accent1">
                  <a:lumMod val="45000"/>
                  <a:lumOff val="5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it-IT" dirty="0"/>
          </a:p>
        </p:txBody>
      </p:sp>
      <p:sp>
        <p:nvSpPr>
          <p:cNvPr id="20" name="Elemento grafico 61" descr="Accento circonflesso verso l'alto con riempimento a tinta unita">
            <a:extLst>
              <a:ext uri="{FF2B5EF4-FFF2-40B4-BE49-F238E27FC236}">
                <a16:creationId xmlns:a16="http://schemas.microsoft.com/office/drawing/2014/main" id="{B8DC0B68-AF6B-7BBD-E9DB-FE5CF88DBB57}"/>
              </a:ext>
            </a:extLst>
          </p:cNvPr>
          <p:cNvSpPr/>
          <p:nvPr/>
        </p:nvSpPr>
        <p:spPr>
          <a:xfrm>
            <a:off x="272516" y="5069267"/>
            <a:ext cx="538219" cy="309505"/>
          </a:xfrm>
          <a:custGeom>
            <a:avLst/>
            <a:gdLst>
              <a:gd name="connsiteX0" fmla="*/ 40405 w 538219"/>
              <a:gd name="connsiteY0" fmla="*/ 309505 h 309505"/>
              <a:gd name="connsiteX1" fmla="*/ 0 w 538219"/>
              <a:gd name="connsiteY1" fmla="*/ 269081 h 309505"/>
              <a:gd name="connsiteX2" fmla="*/ 269138 w 538219"/>
              <a:gd name="connsiteY2" fmla="*/ 0 h 309505"/>
              <a:gd name="connsiteX3" fmla="*/ 538220 w 538219"/>
              <a:gd name="connsiteY3" fmla="*/ 269081 h 309505"/>
              <a:gd name="connsiteX4" fmla="*/ 497815 w 538219"/>
              <a:gd name="connsiteY4" fmla="*/ 309496 h 309505"/>
              <a:gd name="connsiteX5" fmla="*/ 269138 w 538219"/>
              <a:gd name="connsiteY5" fmla="*/ 80810 h 309505"/>
              <a:gd name="connsiteX6" fmla="*/ 40405 w 538219"/>
              <a:gd name="connsiteY6" fmla="*/ 309505 h 30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219" h="309505">
                <a:moveTo>
                  <a:pt x="40405" y="309505"/>
                </a:moveTo>
                <a:lnTo>
                  <a:pt x="0" y="269081"/>
                </a:lnTo>
                <a:lnTo>
                  <a:pt x="269138" y="0"/>
                </a:lnTo>
                <a:lnTo>
                  <a:pt x="538220" y="269081"/>
                </a:lnTo>
                <a:lnTo>
                  <a:pt x="497815" y="309496"/>
                </a:lnTo>
                <a:lnTo>
                  <a:pt x="269138" y="80810"/>
                </a:lnTo>
                <a:lnTo>
                  <a:pt x="40405" y="309505"/>
                </a:lnTo>
                <a:close/>
              </a:path>
            </a:pathLst>
          </a:custGeom>
          <a:gradFill>
            <a:gsLst>
              <a:gs pos="0">
                <a:srgbClr val="FFC000"/>
              </a:gs>
              <a:gs pos="34000">
                <a:srgbClr val="00B050"/>
              </a:gs>
              <a:gs pos="66000">
                <a:schemeClr val="accent1">
                  <a:lumMod val="45000"/>
                  <a:lumOff val="5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it-IT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C2E66969-2AC2-25C9-0C21-A00BD041F89A}"/>
              </a:ext>
            </a:extLst>
          </p:cNvPr>
          <p:cNvSpPr txBox="1"/>
          <p:nvPr/>
        </p:nvSpPr>
        <p:spPr>
          <a:xfrm>
            <a:off x="9608766" y="4977798"/>
            <a:ext cx="145594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+3,2%</a:t>
            </a:r>
            <a:endParaRPr lang="it-IT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Elemento grafico 61" descr="Accento circonflesso verso l'alto con riempimento a tinta unita">
            <a:extLst>
              <a:ext uri="{FF2B5EF4-FFF2-40B4-BE49-F238E27FC236}">
                <a16:creationId xmlns:a16="http://schemas.microsoft.com/office/drawing/2014/main" id="{3B4E8EE6-7259-F455-BCD8-0932647D9958}"/>
              </a:ext>
            </a:extLst>
          </p:cNvPr>
          <p:cNvSpPr/>
          <p:nvPr/>
        </p:nvSpPr>
        <p:spPr>
          <a:xfrm>
            <a:off x="11182221" y="5069267"/>
            <a:ext cx="538219" cy="309505"/>
          </a:xfrm>
          <a:custGeom>
            <a:avLst/>
            <a:gdLst>
              <a:gd name="connsiteX0" fmla="*/ 40405 w 538219"/>
              <a:gd name="connsiteY0" fmla="*/ 309505 h 309505"/>
              <a:gd name="connsiteX1" fmla="*/ 0 w 538219"/>
              <a:gd name="connsiteY1" fmla="*/ 269081 h 309505"/>
              <a:gd name="connsiteX2" fmla="*/ 269138 w 538219"/>
              <a:gd name="connsiteY2" fmla="*/ 0 h 309505"/>
              <a:gd name="connsiteX3" fmla="*/ 538220 w 538219"/>
              <a:gd name="connsiteY3" fmla="*/ 269081 h 309505"/>
              <a:gd name="connsiteX4" fmla="*/ 497815 w 538219"/>
              <a:gd name="connsiteY4" fmla="*/ 309496 h 309505"/>
              <a:gd name="connsiteX5" fmla="*/ 269138 w 538219"/>
              <a:gd name="connsiteY5" fmla="*/ 80810 h 309505"/>
              <a:gd name="connsiteX6" fmla="*/ 40405 w 538219"/>
              <a:gd name="connsiteY6" fmla="*/ 309505 h 30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219" h="309505">
                <a:moveTo>
                  <a:pt x="40405" y="309505"/>
                </a:moveTo>
                <a:lnTo>
                  <a:pt x="0" y="269081"/>
                </a:lnTo>
                <a:lnTo>
                  <a:pt x="269138" y="0"/>
                </a:lnTo>
                <a:lnTo>
                  <a:pt x="538220" y="269081"/>
                </a:lnTo>
                <a:lnTo>
                  <a:pt x="497815" y="309496"/>
                </a:lnTo>
                <a:lnTo>
                  <a:pt x="269138" y="80810"/>
                </a:lnTo>
                <a:lnTo>
                  <a:pt x="40405" y="309505"/>
                </a:lnTo>
                <a:close/>
              </a:path>
            </a:pathLst>
          </a:custGeom>
          <a:gradFill>
            <a:gsLst>
              <a:gs pos="0">
                <a:srgbClr val="FFC000"/>
              </a:gs>
              <a:gs pos="34000">
                <a:srgbClr val="00B050"/>
              </a:gs>
              <a:gs pos="66000">
                <a:schemeClr val="accent1">
                  <a:lumMod val="45000"/>
                  <a:lumOff val="5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it-IT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A85CF9CD-660F-4A67-5FA6-4C21073F0431}"/>
              </a:ext>
            </a:extLst>
          </p:cNvPr>
          <p:cNvSpPr txBox="1"/>
          <p:nvPr/>
        </p:nvSpPr>
        <p:spPr>
          <a:xfrm>
            <a:off x="195881" y="3540202"/>
            <a:ext cx="3849037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PESO % SUL TOTALE ECONOMIA</a:t>
            </a:r>
            <a:endParaRPr lang="it-IT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Segnaposto numero diapositiva 3">
            <a:extLst>
              <a:ext uri="{FF2B5EF4-FFF2-40B4-BE49-F238E27FC236}">
                <a16:creationId xmlns:a16="http://schemas.microsoft.com/office/drawing/2014/main" id="{FF044927-90B2-4795-4BCF-762FBB578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82467"/>
            <a:ext cx="693505" cy="360023"/>
          </a:xfrm>
        </p:spPr>
        <p:txBody>
          <a:bodyPr/>
          <a:lstStyle/>
          <a:p>
            <a:fld id="{C0B00A54-1CDA-4F23-AE14-A2753BDFFEA2}" type="slidenum">
              <a:rPr lang="it-IT" smtClean="0"/>
              <a:pPr/>
              <a:t>4</a:t>
            </a:fld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515B85B-673D-A208-8033-91B2E54384CD}"/>
              </a:ext>
            </a:extLst>
          </p:cNvPr>
          <p:cNvSpPr txBox="1"/>
          <p:nvPr/>
        </p:nvSpPr>
        <p:spPr>
          <a:xfrm>
            <a:off x="926250" y="5734341"/>
            <a:ext cx="246278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700" dirty="0"/>
              <a:t>(tot. economia: +6,4%)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813954A-A8A5-C0FF-CCDE-22EE4A7399BA}"/>
              </a:ext>
            </a:extLst>
          </p:cNvPr>
          <p:cNvSpPr txBox="1"/>
          <p:nvPr/>
        </p:nvSpPr>
        <p:spPr>
          <a:xfrm>
            <a:off x="8691848" y="5734341"/>
            <a:ext cx="2372865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700" dirty="0"/>
              <a:t>(tot. economia: +1,8%)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3098228-BFC0-4EA2-38D8-1A18B4B8099E}"/>
              </a:ext>
            </a:extLst>
          </p:cNvPr>
          <p:cNvSpPr txBox="1"/>
          <p:nvPr/>
        </p:nvSpPr>
        <p:spPr>
          <a:xfrm>
            <a:off x="8092167" y="3547926"/>
            <a:ext cx="3849037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PESO % SUL TOTALE ECONOMIA</a:t>
            </a:r>
            <a:endParaRPr lang="it-IT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Elemento grafico 57" descr="Monete con riempimento a tinta unita">
            <a:extLst>
              <a:ext uri="{FF2B5EF4-FFF2-40B4-BE49-F238E27FC236}">
                <a16:creationId xmlns:a16="http://schemas.microsoft.com/office/drawing/2014/main" id="{9FEEE4D2-0E2E-3D98-C9D4-8A15314DF0F8}"/>
              </a:ext>
            </a:extLst>
          </p:cNvPr>
          <p:cNvSpPr/>
          <p:nvPr/>
        </p:nvSpPr>
        <p:spPr>
          <a:xfrm>
            <a:off x="272516" y="4217011"/>
            <a:ext cx="744938" cy="638477"/>
          </a:xfrm>
          <a:custGeom>
            <a:avLst/>
            <a:gdLst>
              <a:gd name="connsiteX0" fmla="*/ 743903 w 800151"/>
              <a:gd name="connsiteY0" fmla="*/ 571500 h 685800"/>
              <a:gd name="connsiteX1" fmla="*/ 705803 w 800151"/>
              <a:gd name="connsiteY1" fmla="*/ 603885 h 685800"/>
              <a:gd name="connsiteX2" fmla="*/ 705803 w 800151"/>
              <a:gd name="connsiteY2" fmla="*/ 569595 h 685800"/>
              <a:gd name="connsiteX3" fmla="*/ 743903 w 800151"/>
              <a:gd name="connsiteY3" fmla="*/ 554355 h 685800"/>
              <a:gd name="connsiteX4" fmla="*/ 743903 w 800151"/>
              <a:gd name="connsiteY4" fmla="*/ 571500 h 685800"/>
              <a:gd name="connsiteX5" fmla="*/ 667703 w 800151"/>
              <a:gd name="connsiteY5" fmla="*/ 508635 h 685800"/>
              <a:gd name="connsiteX6" fmla="*/ 667703 w 800151"/>
              <a:gd name="connsiteY6" fmla="*/ 474345 h 685800"/>
              <a:gd name="connsiteX7" fmla="*/ 705803 w 800151"/>
              <a:gd name="connsiteY7" fmla="*/ 459105 h 685800"/>
              <a:gd name="connsiteX8" fmla="*/ 705803 w 800151"/>
              <a:gd name="connsiteY8" fmla="*/ 476250 h 685800"/>
              <a:gd name="connsiteX9" fmla="*/ 667703 w 800151"/>
              <a:gd name="connsiteY9" fmla="*/ 508635 h 685800"/>
              <a:gd name="connsiteX10" fmla="*/ 667703 w 800151"/>
              <a:gd name="connsiteY10" fmla="*/ 615315 h 685800"/>
              <a:gd name="connsiteX11" fmla="*/ 629603 w 800151"/>
              <a:gd name="connsiteY11" fmla="*/ 621983 h 685800"/>
              <a:gd name="connsiteX12" fmla="*/ 629603 w 800151"/>
              <a:gd name="connsiteY12" fmla="*/ 584835 h 685800"/>
              <a:gd name="connsiteX13" fmla="*/ 667703 w 800151"/>
              <a:gd name="connsiteY13" fmla="*/ 579120 h 685800"/>
              <a:gd name="connsiteX14" fmla="*/ 667703 w 800151"/>
              <a:gd name="connsiteY14" fmla="*/ 615315 h 685800"/>
              <a:gd name="connsiteX15" fmla="*/ 591503 w 800151"/>
              <a:gd name="connsiteY15" fmla="*/ 489585 h 685800"/>
              <a:gd name="connsiteX16" fmla="*/ 629603 w 800151"/>
              <a:gd name="connsiteY16" fmla="*/ 483870 h 685800"/>
              <a:gd name="connsiteX17" fmla="*/ 629603 w 800151"/>
              <a:gd name="connsiteY17" fmla="*/ 520065 h 685800"/>
              <a:gd name="connsiteX18" fmla="*/ 591503 w 800151"/>
              <a:gd name="connsiteY18" fmla="*/ 526733 h 685800"/>
              <a:gd name="connsiteX19" fmla="*/ 591503 w 800151"/>
              <a:gd name="connsiteY19" fmla="*/ 489585 h 685800"/>
              <a:gd name="connsiteX20" fmla="*/ 591503 w 800151"/>
              <a:gd name="connsiteY20" fmla="*/ 626745 h 685800"/>
              <a:gd name="connsiteX21" fmla="*/ 553403 w 800151"/>
              <a:gd name="connsiteY21" fmla="*/ 628650 h 685800"/>
              <a:gd name="connsiteX22" fmla="*/ 553403 w 800151"/>
              <a:gd name="connsiteY22" fmla="*/ 590550 h 685800"/>
              <a:gd name="connsiteX23" fmla="*/ 591503 w 800151"/>
              <a:gd name="connsiteY23" fmla="*/ 588645 h 685800"/>
              <a:gd name="connsiteX24" fmla="*/ 591503 w 800151"/>
              <a:gd name="connsiteY24" fmla="*/ 626745 h 685800"/>
              <a:gd name="connsiteX25" fmla="*/ 515303 w 800151"/>
              <a:gd name="connsiteY25" fmla="*/ 533400 h 685800"/>
              <a:gd name="connsiteX26" fmla="*/ 515303 w 800151"/>
              <a:gd name="connsiteY26" fmla="*/ 495300 h 685800"/>
              <a:gd name="connsiteX27" fmla="*/ 553403 w 800151"/>
              <a:gd name="connsiteY27" fmla="*/ 493395 h 685800"/>
              <a:gd name="connsiteX28" fmla="*/ 553403 w 800151"/>
              <a:gd name="connsiteY28" fmla="*/ 531495 h 685800"/>
              <a:gd name="connsiteX29" fmla="*/ 515303 w 800151"/>
              <a:gd name="connsiteY29" fmla="*/ 533400 h 685800"/>
              <a:gd name="connsiteX30" fmla="*/ 515303 w 800151"/>
              <a:gd name="connsiteY30" fmla="*/ 628650 h 685800"/>
              <a:gd name="connsiteX31" fmla="*/ 477203 w 800151"/>
              <a:gd name="connsiteY31" fmla="*/ 626745 h 685800"/>
              <a:gd name="connsiteX32" fmla="*/ 477203 w 800151"/>
              <a:gd name="connsiteY32" fmla="*/ 590550 h 685800"/>
              <a:gd name="connsiteX33" fmla="*/ 496253 w 800151"/>
              <a:gd name="connsiteY33" fmla="*/ 590550 h 685800"/>
              <a:gd name="connsiteX34" fmla="*/ 515303 w 800151"/>
              <a:gd name="connsiteY34" fmla="*/ 590550 h 685800"/>
              <a:gd name="connsiteX35" fmla="*/ 515303 w 800151"/>
              <a:gd name="connsiteY35" fmla="*/ 628650 h 685800"/>
              <a:gd name="connsiteX36" fmla="*/ 439103 w 800151"/>
              <a:gd name="connsiteY36" fmla="*/ 493395 h 685800"/>
              <a:gd name="connsiteX37" fmla="*/ 477203 w 800151"/>
              <a:gd name="connsiteY37" fmla="*/ 495300 h 685800"/>
              <a:gd name="connsiteX38" fmla="*/ 477203 w 800151"/>
              <a:gd name="connsiteY38" fmla="*/ 533400 h 685800"/>
              <a:gd name="connsiteX39" fmla="*/ 439103 w 800151"/>
              <a:gd name="connsiteY39" fmla="*/ 531495 h 685800"/>
              <a:gd name="connsiteX40" fmla="*/ 439103 w 800151"/>
              <a:gd name="connsiteY40" fmla="*/ 493395 h 685800"/>
              <a:gd name="connsiteX41" fmla="*/ 439103 w 800151"/>
              <a:gd name="connsiteY41" fmla="*/ 621983 h 685800"/>
              <a:gd name="connsiteX42" fmla="*/ 401003 w 800151"/>
              <a:gd name="connsiteY42" fmla="*/ 615315 h 685800"/>
              <a:gd name="connsiteX43" fmla="*/ 401003 w 800151"/>
              <a:gd name="connsiteY43" fmla="*/ 584835 h 685800"/>
              <a:gd name="connsiteX44" fmla="*/ 439103 w 800151"/>
              <a:gd name="connsiteY44" fmla="*/ 588645 h 685800"/>
              <a:gd name="connsiteX45" fmla="*/ 439103 w 800151"/>
              <a:gd name="connsiteY45" fmla="*/ 621983 h 685800"/>
              <a:gd name="connsiteX46" fmla="*/ 362903 w 800151"/>
              <a:gd name="connsiteY46" fmla="*/ 520065 h 685800"/>
              <a:gd name="connsiteX47" fmla="*/ 362903 w 800151"/>
              <a:gd name="connsiteY47" fmla="*/ 482918 h 685800"/>
              <a:gd name="connsiteX48" fmla="*/ 401003 w 800151"/>
              <a:gd name="connsiteY48" fmla="*/ 488633 h 685800"/>
              <a:gd name="connsiteX49" fmla="*/ 401003 w 800151"/>
              <a:gd name="connsiteY49" fmla="*/ 526733 h 685800"/>
              <a:gd name="connsiteX50" fmla="*/ 362903 w 800151"/>
              <a:gd name="connsiteY50" fmla="*/ 520065 h 685800"/>
              <a:gd name="connsiteX51" fmla="*/ 362903 w 800151"/>
              <a:gd name="connsiteY51" fmla="*/ 603885 h 685800"/>
              <a:gd name="connsiteX52" fmla="*/ 324803 w 800151"/>
              <a:gd name="connsiteY52" fmla="*/ 571500 h 685800"/>
              <a:gd name="connsiteX53" fmla="*/ 324803 w 800151"/>
              <a:gd name="connsiteY53" fmla="*/ 569595 h 685800"/>
              <a:gd name="connsiteX54" fmla="*/ 325755 w 800151"/>
              <a:gd name="connsiteY54" fmla="*/ 569595 h 685800"/>
              <a:gd name="connsiteX55" fmla="*/ 333375 w 800151"/>
              <a:gd name="connsiteY55" fmla="*/ 571500 h 685800"/>
              <a:gd name="connsiteX56" fmla="*/ 362903 w 800151"/>
              <a:gd name="connsiteY56" fmla="*/ 578168 h 685800"/>
              <a:gd name="connsiteX57" fmla="*/ 362903 w 800151"/>
              <a:gd name="connsiteY57" fmla="*/ 603885 h 685800"/>
              <a:gd name="connsiteX58" fmla="*/ 210503 w 800151"/>
              <a:gd name="connsiteY58" fmla="*/ 474345 h 685800"/>
              <a:gd name="connsiteX59" fmla="*/ 229553 w 800151"/>
              <a:gd name="connsiteY59" fmla="*/ 475298 h 685800"/>
              <a:gd name="connsiteX60" fmla="*/ 229553 w 800151"/>
              <a:gd name="connsiteY60" fmla="*/ 476250 h 685800"/>
              <a:gd name="connsiteX61" fmla="*/ 239078 w 800151"/>
              <a:gd name="connsiteY61" fmla="*/ 513398 h 685800"/>
              <a:gd name="connsiteX62" fmla="*/ 210503 w 800151"/>
              <a:gd name="connsiteY62" fmla="*/ 511492 h 685800"/>
              <a:gd name="connsiteX63" fmla="*/ 210503 w 800151"/>
              <a:gd name="connsiteY63" fmla="*/ 474345 h 685800"/>
              <a:gd name="connsiteX64" fmla="*/ 172403 w 800151"/>
              <a:gd name="connsiteY64" fmla="*/ 360045 h 685800"/>
              <a:gd name="connsiteX65" fmla="*/ 210503 w 800151"/>
              <a:gd name="connsiteY65" fmla="*/ 365760 h 685800"/>
              <a:gd name="connsiteX66" fmla="*/ 210503 w 800151"/>
              <a:gd name="connsiteY66" fmla="*/ 403860 h 685800"/>
              <a:gd name="connsiteX67" fmla="*/ 172403 w 800151"/>
              <a:gd name="connsiteY67" fmla="*/ 397193 h 685800"/>
              <a:gd name="connsiteX68" fmla="*/ 172403 w 800151"/>
              <a:gd name="connsiteY68" fmla="*/ 360045 h 685800"/>
              <a:gd name="connsiteX69" fmla="*/ 172403 w 800151"/>
              <a:gd name="connsiteY69" fmla="*/ 507683 h 685800"/>
              <a:gd name="connsiteX70" fmla="*/ 134303 w 800151"/>
              <a:gd name="connsiteY70" fmla="*/ 501015 h 685800"/>
              <a:gd name="connsiteX71" fmla="*/ 134303 w 800151"/>
              <a:gd name="connsiteY71" fmla="*/ 463868 h 685800"/>
              <a:gd name="connsiteX72" fmla="*/ 172403 w 800151"/>
              <a:gd name="connsiteY72" fmla="*/ 469583 h 685800"/>
              <a:gd name="connsiteX73" fmla="*/ 172403 w 800151"/>
              <a:gd name="connsiteY73" fmla="*/ 507683 h 685800"/>
              <a:gd name="connsiteX74" fmla="*/ 96203 w 800151"/>
              <a:gd name="connsiteY74" fmla="*/ 352425 h 685800"/>
              <a:gd name="connsiteX75" fmla="*/ 96203 w 800151"/>
              <a:gd name="connsiteY75" fmla="*/ 335280 h 685800"/>
              <a:gd name="connsiteX76" fmla="*/ 134303 w 800151"/>
              <a:gd name="connsiteY76" fmla="*/ 349568 h 685800"/>
              <a:gd name="connsiteX77" fmla="*/ 134303 w 800151"/>
              <a:gd name="connsiteY77" fmla="*/ 384810 h 685800"/>
              <a:gd name="connsiteX78" fmla="*/ 96203 w 800151"/>
              <a:gd name="connsiteY78" fmla="*/ 352425 h 685800"/>
              <a:gd name="connsiteX79" fmla="*/ 96203 w 800151"/>
              <a:gd name="connsiteY79" fmla="*/ 489585 h 685800"/>
              <a:gd name="connsiteX80" fmla="*/ 58103 w 800151"/>
              <a:gd name="connsiteY80" fmla="*/ 457200 h 685800"/>
              <a:gd name="connsiteX81" fmla="*/ 58103 w 800151"/>
              <a:gd name="connsiteY81" fmla="*/ 440055 h 685800"/>
              <a:gd name="connsiteX82" fmla="*/ 96203 w 800151"/>
              <a:gd name="connsiteY82" fmla="*/ 454343 h 685800"/>
              <a:gd name="connsiteX83" fmla="*/ 96203 w 800151"/>
              <a:gd name="connsiteY83" fmla="*/ 489585 h 685800"/>
              <a:gd name="connsiteX84" fmla="*/ 58103 w 800151"/>
              <a:gd name="connsiteY84" fmla="*/ 192405 h 685800"/>
              <a:gd name="connsiteX85" fmla="*/ 96203 w 800151"/>
              <a:gd name="connsiteY85" fmla="*/ 206693 h 685800"/>
              <a:gd name="connsiteX86" fmla="*/ 96203 w 800151"/>
              <a:gd name="connsiteY86" fmla="*/ 241935 h 685800"/>
              <a:gd name="connsiteX87" fmla="*/ 58103 w 800151"/>
              <a:gd name="connsiteY87" fmla="*/ 209550 h 685800"/>
              <a:gd name="connsiteX88" fmla="*/ 58103 w 800151"/>
              <a:gd name="connsiteY88" fmla="*/ 192405 h 685800"/>
              <a:gd name="connsiteX89" fmla="*/ 172403 w 800151"/>
              <a:gd name="connsiteY89" fmla="*/ 222885 h 685800"/>
              <a:gd name="connsiteX90" fmla="*/ 172403 w 800151"/>
              <a:gd name="connsiteY90" fmla="*/ 260985 h 685800"/>
              <a:gd name="connsiteX91" fmla="*/ 134303 w 800151"/>
              <a:gd name="connsiteY91" fmla="*/ 254318 h 685800"/>
              <a:gd name="connsiteX92" fmla="*/ 134303 w 800151"/>
              <a:gd name="connsiteY92" fmla="*/ 217170 h 685800"/>
              <a:gd name="connsiteX93" fmla="*/ 172403 w 800151"/>
              <a:gd name="connsiteY93" fmla="*/ 222885 h 685800"/>
              <a:gd name="connsiteX94" fmla="*/ 267653 w 800151"/>
              <a:gd name="connsiteY94" fmla="*/ 57150 h 685800"/>
              <a:gd name="connsiteX95" fmla="*/ 477203 w 800151"/>
              <a:gd name="connsiteY95" fmla="*/ 114300 h 685800"/>
              <a:gd name="connsiteX96" fmla="*/ 267653 w 800151"/>
              <a:gd name="connsiteY96" fmla="*/ 171450 h 685800"/>
              <a:gd name="connsiteX97" fmla="*/ 58103 w 800151"/>
              <a:gd name="connsiteY97" fmla="*/ 114300 h 685800"/>
              <a:gd name="connsiteX98" fmla="*/ 267653 w 800151"/>
              <a:gd name="connsiteY98" fmla="*/ 57150 h 685800"/>
              <a:gd name="connsiteX99" fmla="*/ 324803 w 800151"/>
              <a:gd name="connsiteY99" fmla="*/ 508635 h 685800"/>
              <a:gd name="connsiteX100" fmla="*/ 286703 w 800151"/>
              <a:gd name="connsiteY100" fmla="*/ 476250 h 685800"/>
              <a:gd name="connsiteX101" fmla="*/ 286703 w 800151"/>
              <a:gd name="connsiteY101" fmla="*/ 459105 h 685800"/>
              <a:gd name="connsiteX102" fmla="*/ 324803 w 800151"/>
              <a:gd name="connsiteY102" fmla="*/ 473393 h 685800"/>
              <a:gd name="connsiteX103" fmla="*/ 324803 w 800151"/>
              <a:gd name="connsiteY103" fmla="*/ 508635 h 685800"/>
              <a:gd name="connsiteX104" fmla="*/ 439103 w 800151"/>
              <a:gd name="connsiteY104" fmla="*/ 241935 h 685800"/>
              <a:gd name="connsiteX105" fmla="*/ 439103 w 800151"/>
              <a:gd name="connsiteY105" fmla="*/ 207645 h 685800"/>
              <a:gd name="connsiteX106" fmla="*/ 477203 w 800151"/>
              <a:gd name="connsiteY106" fmla="*/ 192405 h 685800"/>
              <a:gd name="connsiteX107" fmla="*/ 477203 w 800151"/>
              <a:gd name="connsiteY107" fmla="*/ 209550 h 685800"/>
              <a:gd name="connsiteX108" fmla="*/ 439103 w 800151"/>
              <a:gd name="connsiteY108" fmla="*/ 241935 h 685800"/>
              <a:gd name="connsiteX109" fmla="*/ 362903 w 800151"/>
              <a:gd name="connsiteY109" fmla="*/ 260033 h 685800"/>
              <a:gd name="connsiteX110" fmla="*/ 362903 w 800151"/>
              <a:gd name="connsiteY110" fmla="*/ 222885 h 685800"/>
              <a:gd name="connsiteX111" fmla="*/ 401003 w 800151"/>
              <a:gd name="connsiteY111" fmla="*/ 217170 h 685800"/>
              <a:gd name="connsiteX112" fmla="*/ 401003 w 800151"/>
              <a:gd name="connsiteY112" fmla="*/ 253365 h 685800"/>
              <a:gd name="connsiteX113" fmla="*/ 362903 w 800151"/>
              <a:gd name="connsiteY113" fmla="*/ 260033 h 685800"/>
              <a:gd name="connsiteX114" fmla="*/ 286703 w 800151"/>
              <a:gd name="connsiteY114" fmla="*/ 266700 h 685800"/>
              <a:gd name="connsiteX115" fmla="*/ 286703 w 800151"/>
              <a:gd name="connsiteY115" fmla="*/ 228600 h 685800"/>
              <a:gd name="connsiteX116" fmla="*/ 324803 w 800151"/>
              <a:gd name="connsiteY116" fmla="*/ 226695 h 685800"/>
              <a:gd name="connsiteX117" fmla="*/ 324803 w 800151"/>
              <a:gd name="connsiteY117" fmla="*/ 264795 h 685800"/>
              <a:gd name="connsiteX118" fmla="*/ 286703 w 800151"/>
              <a:gd name="connsiteY118" fmla="*/ 266700 h 685800"/>
              <a:gd name="connsiteX119" fmla="*/ 210503 w 800151"/>
              <a:gd name="connsiteY119" fmla="*/ 264795 h 685800"/>
              <a:gd name="connsiteX120" fmla="*/ 210503 w 800151"/>
              <a:gd name="connsiteY120" fmla="*/ 226695 h 685800"/>
              <a:gd name="connsiteX121" fmla="*/ 248603 w 800151"/>
              <a:gd name="connsiteY121" fmla="*/ 228600 h 685800"/>
              <a:gd name="connsiteX122" fmla="*/ 248603 w 800151"/>
              <a:gd name="connsiteY122" fmla="*/ 266700 h 685800"/>
              <a:gd name="connsiteX123" fmla="*/ 210503 w 800151"/>
              <a:gd name="connsiteY123" fmla="*/ 264795 h 685800"/>
              <a:gd name="connsiteX124" fmla="*/ 705803 w 800151"/>
              <a:gd name="connsiteY124" fmla="*/ 381000 h 685800"/>
              <a:gd name="connsiteX125" fmla="*/ 496253 w 800151"/>
              <a:gd name="connsiteY125" fmla="*/ 438150 h 685800"/>
              <a:gd name="connsiteX126" fmla="*/ 286703 w 800151"/>
              <a:gd name="connsiteY126" fmla="*/ 381000 h 685800"/>
              <a:gd name="connsiteX127" fmla="*/ 496253 w 800151"/>
              <a:gd name="connsiteY127" fmla="*/ 323850 h 685800"/>
              <a:gd name="connsiteX128" fmla="*/ 705803 w 800151"/>
              <a:gd name="connsiteY128" fmla="*/ 381000 h 685800"/>
              <a:gd name="connsiteX129" fmla="*/ 762953 w 800151"/>
              <a:gd name="connsiteY129" fmla="*/ 409575 h 685800"/>
              <a:gd name="connsiteX130" fmla="*/ 762953 w 800151"/>
              <a:gd name="connsiteY130" fmla="*/ 381000 h 685800"/>
              <a:gd name="connsiteX131" fmla="*/ 659130 w 800151"/>
              <a:gd name="connsiteY131" fmla="*/ 285750 h 685800"/>
              <a:gd name="connsiteX132" fmla="*/ 570548 w 800151"/>
              <a:gd name="connsiteY132" fmla="*/ 270510 h 685800"/>
              <a:gd name="connsiteX133" fmla="*/ 571500 w 800151"/>
              <a:gd name="connsiteY133" fmla="*/ 257175 h 685800"/>
              <a:gd name="connsiteX134" fmla="*/ 533400 w 800151"/>
              <a:gd name="connsiteY134" fmla="*/ 190500 h 685800"/>
              <a:gd name="connsiteX135" fmla="*/ 533400 w 800151"/>
              <a:gd name="connsiteY135" fmla="*/ 114300 h 685800"/>
              <a:gd name="connsiteX136" fmla="*/ 429578 w 800151"/>
              <a:gd name="connsiteY136" fmla="*/ 19050 h 685800"/>
              <a:gd name="connsiteX137" fmla="*/ 266700 w 800151"/>
              <a:gd name="connsiteY137" fmla="*/ 0 h 685800"/>
              <a:gd name="connsiteX138" fmla="*/ 0 w 800151"/>
              <a:gd name="connsiteY138" fmla="*/ 114300 h 685800"/>
              <a:gd name="connsiteX139" fmla="*/ 0 w 800151"/>
              <a:gd name="connsiteY139" fmla="*/ 209550 h 685800"/>
              <a:gd name="connsiteX140" fmla="*/ 38100 w 800151"/>
              <a:gd name="connsiteY140" fmla="*/ 276225 h 685800"/>
              <a:gd name="connsiteX141" fmla="*/ 38100 w 800151"/>
              <a:gd name="connsiteY141" fmla="*/ 294323 h 685800"/>
              <a:gd name="connsiteX142" fmla="*/ 0 w 800151"/>
              <a:gd name="connsiteY142" fmla="*/ 361950 h 685800"/>
              <a:gd name="connsiteX143" fmla="*/ 0 w 800151"/>
              <a:gd name="connsiteY143" fmla="*/ 457200 h 685800"/>
              <a:gd name="connsiteX144" fmla="*/ 103822 w 800151"/>
              <a:gd name="connsiteY144" fmla="*/ 552450 h 685800"/>
              <a:gd name="connsiteX145" fmla="*/ 266700 w 800151"/>
              <a:gd name="connsiteY145" fmla="*/ 571500 h 685800"/>
              <a:gd name="connsiteX146" fmla="*/ 370523 w 800151"/>
              <a:gd name="connsiteY146" fmla="*/ 666750 h 685800"/>
              <a:gd name="connsiteX147" fmla="*/ 533400 w 800151"/>
              <a:gd name="connsiteY147" fmla="*/ 685800 h 685800"/>
              <a:gd name="connsiteX148" fmla="*/ 800100 w 800151"/>
              <a:gd name="connsiteY148" fmla="*/ 571500 h 685800"/>
              <a:gd name="connsiteX149" fmla="*/ 800100 w 800151"/>
              <a:gd name="connsiteY149" fmla="*/ 476250 h 685800"/>
              <a:gd name="connsiteX150" fmla="*/ 762953 w 800151"/>
              <a:gd name="connsiteY150" fmla="*/ 409575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800151" h="685800">
                <a:moveTo>
                  <a:pt x="743903" y="571500"/>
                </a:moveTo>
                <a:cubicBezTo>
                  <a:pt x="743903" y="583883"/>
                  <a:pt x="729615" y="595313"/>
                  <a:pt x="705803" y="603885"/>
                </a:cubicBezTo>
                <a:lnTo>
                  <a:pt x="705803" y="569595"/>
                </a:lnTo>
                <a:cubicBezTo>
                  <a:pt x="719138" y="565785"/>
                  <a:pt x="732473" y="560070"/>
                  <a:pt x="743903" y="554355"/>
                </a:cubicBezTo>
                <a:lnTo>
                  <a:pt x="743903" y="571500"/>
                </a:lnTo>
                <a:close/>
                <a:moveTo>
                  <a:pt x="667703" y="508635"/>
                </a:moveTo>
                <a:lnTo>
                  <a:pt x="667703" y="474345"/>
                </a:lnTo>
                <a:cubicBezTo>
                  <a:pt x="681038" y="470535"/>
                  <a:pt x="694373" y="464820"/>
                  <a:pt x="705803" y="459105"/>
                </a:cubicBezTo>
                <a:lnTo>
                  <a:pt x="705803" y="476250"/>
                </a:lnTo>
                <a:cubicBezTo>
                  <a:pt x="705803" y="488633"/>
                  <a:pt x="691515" y="500063"/>
                  <a:pt x="667703" y="508635"/>
                </a:cubicBezTo>
                <a:close/>
                <a:moveTo>
                  <a:pt x="667703" y="615315"/>
                </a:moveTo>
                <a:cubicBezTo>
                  <a:pt x="656273" y="618173"/>
                  <a:pt x="642938" y="620078"/>
                  <a:pt x="629603" y="621983"/>
                </a:cubicBezTo>
                <a:lnTo>
                  <a:pt x="629603" y="584835"/>
                </a:lnTo>
                <a:cubicBezTo>
                  <a:pt x="641985" y="582930"/>
                  <a:pt x="655320" y="581025"/>
                  <a:pt x="667703" y="579120"/>
                </a:cubicBezTo>
                <a:lnTo>
                  <a:pt x="667703" y="615315"/>
                </a:lnTo>
                <a:close/>
                <a:moveTo>
                  <a:pt x="591503" y="489585"/>
                </a:moveTo>
                <a:cubicBezTo>
                  <a:pt x="603885" y="487680"/>
                  <a:pt x="617220" y="485775"/>
                  <a:pt x="629603" y="483870"/>
                </a:cubicBezTo>
                <a:lnTo>
                  <a:pt x="629603" y="520065"/>
                </a:lnTo>
                <a:cubicBezTo>
                  <a:pt x="618173" y="522923"/>
                  <a:pt x="604838" y="524828"/>
                  <a:pt x="591503" y="526733"/>
                </a:cubicBezTo>
                <a:lnTo>
                  <a:pt x="591503" y="489585"/>
                </a:lnTo>
                <a:close/>
                <a:moveTo>
                  <a:pt x="591503" y="626745"/>
                </a:moveTo>
                <a:cubicBezTo>
                  <a:pt x="579120" y="627698"/>
                  <a:pt x="566738" y="628650"/>
                  <a:pt x="553403" y="628650"/>
                </a:cubicBezTo>
                <a:lnTo>
                  <a:pt x="553403" y="590550"/>
                </a:lnTo>
                <a:cubicBezTo>
                  <a:pt x="564833" y="590550"/>
                  <a:pt x="578168" y="589598"/>
                  <a:pt x="591503" y="588645"/>
                </a:cubicBezTo>
                <a:lnTo>
                  <a:pt x="591503" y="626745"/>
                </a:lnTo>
                <a:close/>
                <a:moveTo>
                  <a:pt x="515303" y="533400"/>
                </a:moveTo>
                <a:lnTo>
                  <a:pt x="515303" y="495300"/>
                </a:lnTo>
                <a:cubicBezTo>
                  <a:pt x="526733" y="495300"/>
                  <a:pt x="540068" y="494348"/>
                  <a:pt x="553403" y="493395"/>
                </a:cubicBezTo>
                <a:lnTo>
                  <a:pt x="553403" y="531495"/>
                </a:lnTo>
                <a:cubicBezTo>
                  <a:pt x="541020" y="532448"/>
                  <a:pt x="528638" y="532448"/>
                  <a:pt x="515303" y="533400"/>
                </a:cubicBezTo>
                <a:close/>
                <a:moveTo>
                  <a:pt x="515303" y="628650"/>
                </a:moveTo>
                <a:cubicBezTo>
                  <a:pt x="501968" y="628650"/>
                  <a:pt x="489585" y="627698"/>
                  <a:pt x="477203" y="626745"/>
                </a:cubicBezTo>
                <a:lnTo>
                  <a:pt x="477203" y="590550"/>
                </a:lnTo>
                <a:cubicBezTo>
                  <a:pt x="483870" y="590550"/>
                  <a:pt x="489585" y="590550"/>
                  <a:pt x="496253" y="590550"/>
                </a:cubicBezTo>
                <a:cubicBezTo>
                  <a:pt x="501968" y="590550"/>
                  <a:pt x="508635" y="590550"/>
                  <a:pt x="515303" y="590550"/>
                </a:cubicBezTo>
                <a:lnTo>
                  <a:pt x="515303" y="628650"/>
                </a:lnTo>
                <a:close/>
                <a:moveTo>
                  <a:pt x="439103" y="493395"/>
                </a:moveTo>
                <a:cubicBezTo>
                  <a:pt x="451485" y="494348"/>
                  <a:pt x="463868" y="495300"/>
                  <a:pt x="477203" y="495300"/>
                </a:cubicBezTo>
                <a:lnTo>
                  <a:pt x="477203" y="533400"/>
                </a:lnTo>
                <a:cubicBezTo>
                  <a:pt x="463868" y="533400"/>
                  <a:pt x="451485" y="532448"/>
                  <a:pt x="439103" y="531495"/>
                </a:cubicBezTo>
                <a:lnTo>
                  <a:pt x="439103" y="493395"/>
                </a:lnTo>
                <a:close/>
                <a:moveTo>
                  <a:pt x="439103" y="621983"/>
                </a:moveTo>
                <a:cubicBezTo>
                  <a:pt x="425768" y="620078"/>
                  <a:pt x="412433" y="618173"/>
                  <a:pt x="401003" y="615315"/>
                </a:cubicBezTo>
                <a:lnTo>
                  <a:pt x="401003" y="584835"/>
                </a:lnTo>
                <a:cubicBezTo>
                  <a:pt x="413385" y="586740"/>
                  <a:pt x="425768" y="587693"/>
                  <a:pt x="439103" y="588645"/>
                </a:cubicBezTo>
                <a:lnTo>
                  <a:pt x="439103" y="621983"/>
                </a:lnTo>
                <a:close/>
                <a:moveTo>
                  <a:pt x="362903" y="520065"/>
                </a:moveTo>
                <a:lnTo>
                  <a:pt x="362903" y="482918"/>
                </a:lnTo>
                <a:cubicBezTo>
                  <a:pt x="375285" y="484823"/>
                  <a:pt x="387668" y="487680"/>
                  <a:pt x="401003" y="488633"/>
                </a:cubicBezTo>
                <a:lnTo>
                  <a:pt x="401003" y="526733"/>
                </a:lnTo>
                <a:cubicBezTo>
                  <a:pt x="387668" y="524828"/>
                  <a:pt x="374333" y="522923"/>
                  <a:pt x="362903" y="520065"/>
                </a:cubicBezTo>
                <a:close/>
                <a:moveTo>
                  <a:pt x="362903" y="603885"/>
                </a:moveTo>
                <a:cubicBezTo>
                  <a:pt x="339090" y="594360"/>
                  <a:pt x="324803" y="582930"/>
                  <a:pt x="324803" y="571500"/>
                </a:cubicBezTo>
                <a:lnTo>
                  <a:pt x="324803" y="569595"/>
                </a:lnTo>
                <a:cubicBezTo>
                  <a:pt x="324803" y="569595"/>
                  <a:pt x="324803" y="569595"/>
                  <a:pt x="325755" y="569595"/>
                </a:cubicBezTo>
                <a:cubicBezTo>
                  <a:pt x="328613" y="570548"/>
                  <a:pt x="330518" y="571500"/>
                  <a:pt x="333375" y="571500"/>
                </a:cubicBezTo>
                <a:cubicBezTo>
                  <a:pt x="342900" y="574358"/>
                  <a:pt x="352425" y="576263"/>
                  <a:pt x="362903" y="578168"/>
                </a:cubicBezTo>
                <a:lnTo>
                  <a:pt x="362903" y="603885"/>
                </a:lnTo>
                <a:close/>
                <a:moveTo>
                  <a:pt x="210503" y="474345"/>
                </a:moveTo>
                <a:cubicBezTo>
                  <a:pt x="217170" y="474345"/>
                  <a:pt x="222885" y="475298"/>
                  <a:pt x="229553" y="475298"/>
                </a:cubicBezTo>
                <a:lnTo>
                  <a:pt x="229553" y="476250"/>
                </a:lnTo>
                <a:cubicBezTo>
                  <a:pt x="229553" y="489585"/>
                  <a:pt x="232410" y="502920"/>
                  <a:pt x="239078" y="513398"/>
                </a:cubicBezTo>
                <a:cubicBezTo>
                  <a:pt x="229553" y="513398"/>
                  <a:pt x="220028" y="512445"/>
                  <a:pt x="210503" y="511492"/>
                </a:cubicBezTo>
                <a:lnTo>
                  <a:pt x="210503" y="474345"/>
                </a:lnTo>
                <a:close/>
                <a:moveTo>
                  <a:pt x="172403" y="360045"/>
                </a:moveTo>
                <a:cubicBezTo>
                  <a:pt x="184785" y="361950"/>
                  <a:pt x="197168" y="364808"/>
                  <a:pt x="210503" y="365760"/>
                </a:cubicBezTo>
                <a:lnTo>
                  <a:pt x="210503" y="403860"/>
                </a:lnTo>
                <a:cubicBezTo>
                  <a:pt x="197168" y="401955"/>
                  <a:pt x="183833" y="400050"/>
                  <a:pt x="172403" y="397193"/>
                </a:cubicBezTo>
                <a:lnTo>
                  <a:pt x="172403" y="360045"/>
                </a:lnTo>
                <a:close/>
                <a:moveTo>
                  <a:pt x="172403" y="507683"/>
                </a:moveTo>
                <a:cubicBezTo>
                  <a:pt x="159068" y="505778"/>
                  <a:pt x="145733" y="503873"/>
                  <a:pt x="134303" y="501015"/>
                </a:cubicBezTo>
                <a:lnTo>
                  <a:pt x="134303" y="463868"/>
                </a:lnTo>
                <a:cubicBezTo>
                  <a:pt x="146685" y="465773"/>
                  <a:pt x="159068" y="468630"/>
                  <a:pt x="172403" y="469583"/>
                </a:cubicBezTo>
                <a:lnTo>
                  <a:pt x="172403" y="507683"/>
                </a:lnTo>
                <a:close/>
                <a:moveTo>
                  <a:pt x="96203" y="352425"/>
                </a:moveTo>
                <a:lnTo>
                  <a:pt x="96203" y="335280"/>
                </a:lnTo>
                <a:cubicBezTo>
                  <a:pt x="107633" y="340995"/>
                  <a:pt x="120015" y="345758"/>
                  <a:pt x="134303" y="349568"/>
                </a:cubicBezTo>
                <a:lnTo>
                  <a:pt x="134303" y="384810"/>
                </a:lnTo>
                <a:cubicBezTo>
                  <a:pt x="110490" y="376238"/>
                  <a:pt x="96203" y="364808"/>
                  <a:pt x="96203" y="352425"/>
                </a:cubicBezTo>
                <a:close/>
                <a:moveTo>
                  <a:pt x="96203" y="489585"/>
                </a:moveTo>
                <a:cubicBezTo>
                  <a:pt x="72390" y="480060"/>
                  <a:pt x="58103" y="468630"/>
                  <a:pt x="58103" y="457200"/>
                </a:cubicBezTo>
                <a:lnTo>
                  <a:pt x="58103" y="440055"/>
                </a:lnTo>
                <a:cubicBezTo>
                  <a:pt x="69533" y="445770"/>
                  <a:pt x="81915" y="450533"/>
                  <a:pt x="96203" y="454343"/>
                </a:cubicBezTo>
                <a:lnTo>
                  <a:pt x="96203" y="489585"/>
                </a:lnTo>
                <a:close/>
                <a:moveTo>
                  <a:pt x="58103" y="192405"/>
                </a:moveTo>
                <a:cubicBezTo>
                  <a:pt x="69533" y="198120"/>
                  <a:pt x="81915" y="202883"/>
                  <a:pt x="96203" y="206693"/>
                </a:cubicBezTo>
                <a:lnTo>
                  <a:pt x="96203" y="241935"/>
                </a:lnTo>
                <a:cubicBezTo>
                  <a:pt x="72390" y="232410"/>
                  <a:pt x="58103" y="220980"/>
                  <a:pt x="58103" y="209550"/>
                </a:cubicBezTo>
                <a:lnTo>
                  <a:pt x="58103" y="192405"/>
                </a:lnTo>
                <a:close/>
                <a:moveTo>
                  <a:pt x="172403" y="222885"/>
                </a:moveTo>
                <a:lnTo>
                  <a:pt x="172403" y="260985"/>
                </a:lnTo>
                <a:cubicBezTo>
                  <a:pt x="159068" y="259080"/>
                  <a:pt x="145733" y="257175"/>
                  <a:pt x="134303" y="254318"/>
                </a:cubicBezTo>
                <a:lnTo>
                  <a:pt x="134303" y="217170"/>
                </a:lnTo>
                <a:cubicBezTo>
                  <a:pt x="146685" y="219075"/>
                  <a:pt x="159068" y="220980"/>
                  <a:pt x="172403" y="222885"/>
                </a:cubicBezTo>
                <a:close/>
                <a:moveTo>
                  <a:pt x="267653" y="57150"/>
                </a:moveTo>
                <a:cubicBezTo>
                  <a:pt x="383858" y="57150"/>
                  <a:pt x="477203" y="82868"/>
                  <a:pt x="477203" y="114300"/>
                </a:cubicBezTo>
                <a:cubicBezTo>
                  <a:pt x="477203" y="145733"/>
                  <a:pt x="383858" y="171450"/>
                  <a:pt x="267653" y="171450"/>
                </a:cubicBezTo>
                <a:cubicBezTo>
                  <a:pt x="151447" y="171450"/>
                  <a:pt x="58103" y="145733"/>
                  <a:pt x="58103" y="114300"/>
                </a:cubicBezTo>
                <a:cubicBezTo>
                  <a:pt x="58103" y="82868"/>
                  <a:pt x="151447" y="57150"/>
                  <a:pt x="267653" y="57150"/>
                </a:cubicBezTo>
                <a:close/>
                <a:moveTo>
                  <a:pt x="324803" y="508635"/>
                </a:moveTo>
                <a:cubicBezTo>
                  <a:pt x="300990" y="499110"/>
                  <a:pt x="286703" y="487680"/>
                  <a:pt x="286703" y="476250"/>
                </a:cubicBezTo>
                <a:lnTo>
                  <a:pt x="286703" y="459105"/>
                </a:lnTo>
                <a:cubicBezTo>
                  <a:pt x="298133" y="464820"/>
                  <a:pt x="310515" y="469583"/>
                  <a:pt x="324803" y="473393"/>
                </a:cubicBezTo>
                <a:lnTo>
                  <a:pt x="324803" y="508635"/>
                </a:lnTo>
                <a:close/>
                <a:moveTo>
                  <a:pt x="439103" y="241935"/>
                </a:moveTo>
                <a:lnTo>
                  <a:pt x="439103" y="207645"/>
                </a:lnTo>
                <a:cubicBezTo>
                  <a:pt x="452438" y="203835"/>
                  <a:pt x="465773" y="198120"/>
                  <a:pt x="477203" y="192405"/>
                </a:cubicBezTo>
                <a:lnTo>
                  <a:pt x="477203" y="209550"/>
                </a:lnTo>
                <a:cubicBezTo>
                  <a:pt x="477203" y="221933"/>
                  <a:pt x="462915" y="233363"/>
                  <a:pt x="439103" y="241935"/>
                </a:cubicBezTo>
                <a:close/>
                <a:moveTo>
                  <a:pt x="362903" y="260033"/>
                </a:moveTo>
                <a:lnTo>
                  <a:pt x="362903" y="222885"/>
                </a:lnTo>
                <a:cubicBezTo>
                  <a:pt x="375285" y="220980"/>
                  <a:pt x="388620" y="219075"/>
                  <a:pt x="401003" y="217170"/>
                </a:cubicBezTo>
                <a:lnTo>
                  <a:pt x="401003" y="253365"/>
                </a:lnTo>
                <a:cubicBezTo>
                  <a:pt x="389573" y="256223"/>
                  <a:pt x="376238" y="258127"/>
                  <a:pt x="362903" y="260033"/>
                </a:cubicBezTo>
                <a:close/>
                <a:moveTo>
                  <a:pt x="286703" y="266700"/>
                </a:moveTo>
                <a:lnTo>
                  <a:pt x="286703" y="228600"/>
                </a:lnTo>
                <a:cubicBezTo>
                  <a:pt x="298133" y="228600"/>
                  <a:pt x="311468" y="227648"/>
                  <a:pt x="324803" y="226695"/>
                </a:cubicBezTo>
                <a:lnTo>
                  <a:pt x="324803" y="264795"/>
                </a:lnTo>
                <a:cubicBezTo>
                  <a:pt x="312420" y="265748"/>
                  <a:pt x="300038" y="265748"/>
                  <a:pt x="286703" y="266700"/>
                </a:cubicBezTo>
                <a:close/>
                <a:moveTo>
                  <a:pt x="210503" y="264795"/>
                </a:moveTo>
                <a:lnTo>
                  <a:pt x="210503" y="226695"/>
                </a:lnTo>
                <a:cubicBezTo>
                  <a:pt x="222885" y="227648"/>
                  <a:pt x="235267" y="228600"/>
                  <a:pt x="248603" y="228600"/>
                </a:cubicBezTo>
                <a:lnTo>
                  <a:pt x="248603" y="266700"/>
                </a:lnTo>
                <a:cubicBezTo>
                  <a:pt x="235267" y="265748"/>
                  <a:pt x="222885" y="265748"/>
                  <a:pt x="210503" y="264795"/>
                </a:cubicBezTo>
                <a:close/>
                <a:moveTo>
                  <a:pt x="705803" y="381000"/>
                </a:moveTo>
                <a:cubicBezTo>
                  <a:pt x="705803" y="412433"/>
                  <a:pt x="612458" y="438150"/>
                  <a:pt x="496253" y="438150"/>
                </a:cubicBezTo>
                <a:cubicBezTo>
                  <a:pt x="380048" y="438150"/>
                  <a:pt x="286703" y="412433"/>
                  <a:pt x="286703" y="381000"/>
                </a:cubicBezTo>
                <a:cubicBezTo>
                  <a:pt x="286703" y="349568"/>
                  <a:pt x="380048" y="323850"/>
                  <a:pt x="496253" y="323850"/>
                </a:cubicBezTo>
                <a:cubicBezTo>
                  <a:pt x="612458" y="323850"/>
                  <a:pt x="705803" y="349568"/>
                  <a:pt x="705803" y="381000"/>
                </a:cubicBezTo>
                <a:close/>
                <a:moveTo>
                  <a:pt x="762953" y="409575"/>
                </a:moveTo>
                <a:lnTo>
                  <a:pt x="762953" y="381000"/>
                </a:lnTo>
                <a:cubicBezTo>
                  <a:pt x="762953" y="336233"/>
                  <a:pt x="727710" y="303848"/>
                  <a:pt x="659130" y="285750"/>
                </a:cubicBezTo>
                <a:cubicBezTo>
                  <a:pt x="633413" y="279083"/>
                  <a:pt x="603885" y="273368"/>
                  <a:pt x="570548" y="270510"/>
                </a:cubicBezTo>
                <a:cubicBezTo>
                  <a:pt x="571500" y="266700"/>
                  <a:pt x="571500" y="261938"/>
                  <a:pt x="571500" y="257175"/>
                </a:cubicBezTo>
                <a:cubicBezTo>
                  <a:pt x="571500" y="230505"/>
                  <a:pt x="559118" y="207645"/>
                  <a:pt x="533400" y="190500"/>
                </a:cubicBezTo>
                <a:lnTo>
                  <a:pt x="533400" y="114300"/>
                </a:lnTo>
                <a:cubicBezTo>
                  <a:pt x="533400" y="69532"/>
                  <a:pt x="498158" y="37147"/>
                  <a:pt x="429578" y="19050"/>
                </a:cubicBezTo>
                <a:cubicBezTo>
                  <a:pt x="384810" y="6667"/>
                  <a:pt x="327660" y="0"/>
                  <a:pt x="266700" y="0"/>
                </a:cubicBezTo>
                <a:cubicBezTo>
                  <a:pt x="186690" y="0"/>
                  <a:pt x="0" y="11430"/>
                  <a:pt x="0" y="114300"/>
                </a:cubicBezTo>
                <a:lnTo>
                  <a:pt x="0" y="209550"/>
                </a:lnTo>
                <a:cubicBezTo>
                  <a:pt x="0" y="236220"/>
                  <a:pt x="12382" y="259080"/>
                  <a:pt x="38100" y="276225"/>
                </a:cubicBezTo>
                <a:lnTo>
                  <a:pt x="38100" y="294323"/>
                </a:lnTo>
                <a:cubicBezTo>
                  <a:pt x="15240" y="310515"/>
                  <a:pt x="0" y="332423"/>
                  <a:pt x="0" y="361950"/>
                </a:cubicBezTo>
                <a:lnTo>
                  <a:pt x="0" y="457200"/>
                </a:lnTo>
                <a:cubicBezTo>
                  <a:pt x="0" y="501967"/>
                  <a:pt x="35243" y="534353"/>
                  <a:pt x="103822" y="552450"/>
                </a:cubicBezTo>
                <a:cubicBezTo>
                  <a:pt x="148590" y="564833"/>
                  <a:pt x="205740" y="571500"/>
                  <a:pt x="266700" y="571500"/>
                </a:cubicBezTo>
                <a:cubicBezTo>
                  <a:pt x="266700" y="616268"/>
                  <a:pt x="301943" y="648653"/>
                  <a:pt x="370523" y="666750"/>
                </a:cubicBezTo>
                <a:cubicBezTo>
                  <a:pt x="415290" y="679133"/>
                  <a:pt x="472440" y="685800"/>
                  <a:pt x="533400" y="685800"/>
                </a:cubicBezTo>
                <a:cubicBezTo>
                  <a:pt x="613410" y="685800"/>
                  <a:pt x="800100" y="674370"/>
                  <a:pt x="800100" y="571500"/>
                </a:cubicBezTo>
                <a:lnTo>
                  <a:pt x="800100" y="476250"/>
                </a:lnTo>
                <a:cubicBezTo>
                  <a:pt x="801053" y="449580"/>
                  <a:pt x="788670" y="426720"/>
                  <a:pt x="762953" y="409575"/>
                </a:cubicBezTo>
                <a:close/>
              </a:path>
            </a:pathLst>
          </a:custGeom>
          <a:gradFill>
            <a:gsLst>
              <a:gs pos="0">
                <a:srgbClr val="FFC000"/>
              </a:gs>
              <a:gs pos="34000">
                <a:srgbClr val="00B050"/>
              </a:gs>
              <a:gs pos="66000">
                <a:schemeClr val="accent1">
                  <a:lumMod val="45000"/>
                  <a:lumOff val="5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8F4650D-0B2C-BFD2-7038-E3405BE1738C}"/>
              </a:ext>
            </a:extLst>
          </p:cNvPr>
          <p:cNvSpPr txBox="1"/>
          <p:nvPr/>
        </p:nvSpPr>
        <p:spPr>
          <a:xfrm>
            <a:off x="3389033" y="6003687"/>
            <a:ext cx="56723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dirty="0">
                <a:ea typeface="Roboto" panose="02000000000000000000" pitchFamily="2" charset="0"/>
                <a:cs typeface="Calibri" panose="020F0502020204030204" pitchFamily="34" charset="0"/>
              </a:rPr>
              <a:t>Per ogni euro prodotto da cultura e creatività se ne attivano altri 1,8 nel resto dell’economia</a:t>
            </a:r>
            <a:endParaRPr lang="it-IT" b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41DB99F-461E-5452-8D09-5C599DCD8633}"/>
              </a:ext>
            </a:extLst>
          </p:cNvPr>
          <p:cNvSpPr txBox="1"/>
          <p:nvPr/>
        </p:nvSpPr>
        <p:spPr>
          <a:xfrm>
            <a:off x="-1" y="6657945"/>
            <a:ext cx="53244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/>
              <a:t>RAPPORTO ‘IO SONO CULTURA’ 2024 – UNIONCAMERE, CENTRO STUDI TAGLIACARNE, FONDAZIONE SYMBOLA</a:t>
            </a:r>
          </a:p>
        </p:txBody>
      </p:sp>
    </p:spTree>
    <p:extLst>
      <p:ext uri="{BB962C8B-B14F-4D97-AF65-F5344CB8AC3E}">
        <p14:creationId xmlns:p14="http://schemas.microsoft.com/office/powerpoint/2010/main" val="54348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>
            <a:extLst>
              <a:ext uri="{FF2B5EF4-FFF2-40B4-BE49-F238E27FC236}">
                <a16:creationId xmlns:a16="http://schemas.microsoft.com/office/drawing/2014/main" id="{43BB8878-2554-88E9-309D-3AE4AB6E6645}"/>
              </a:ext>
            </a:extLst>
          </p:cNvPr>
          <p:cNvSpPr txBox="1"/>
          <p:nvPr/>
        </p:nvSpPr>
        <p:spPr>
          <a:xfrm>
            <a:off x="6236563" y="1665639"/>
            <a:ext cx="5523256" cy="430887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100" b="1" dirty="0">
                <a:solidFill>
                  <a:srgbClr val="222222"/>
                </a:solidFill>
                <a:latin typeface="+mj-lt"/>
                <a:ea typeface="Roboto" panose="02000000000000000000" pitchFamily="2" charset="0"/>
              </a:rPr>
              <a:t>Graduatoria regionale per incidenza % del valore aggiunto di cultura e creatività sul totale economia</a:t>
            </a:r>
          </a:p>
        </p:txBody>
      </p:sp>
      <p:sp>
        <p:nvSpPr>
          <p:cNvPr id="26" name="Segnaposto numero diapositiva 25">
            <a:extLst>
              <a:ext uri="{FF2B5EF4-FFF2-40B4-BE49-F238E27FC236}">
                <a16:creationId xmlns:a16="http://schemas.microsoft.com/office/drawing/2014/main" id="{ED3CC2D5-35A0-E391-BCE4-62B45FFD2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3788-01D4-4D78-8691-FEB586BD251B}" type="slidenum">
              <a:rPr lang="it-IT" smtClean="0"/>
              <a:t>5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DF316EE-12B0-3CC9-C393-519F344DB71E}"/>
              </a:ext>
            </a:extLst>
          </p:cNvPr>
          <p:cNvSpPr txBox="1"/>
          <p:nvPr/>
        </p:nvSpPr>
        <p:spPr>
          <a:xfrm>
            <a:off x="470167" y="2006631"/>
            <a:ext cx="5210666" cy="3989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it-IT" sz="1700" b="1" dirty="0"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Lazio</a:t>
            </a:r>
            <a:r>
              <a:rPr lang="it-IT" sz="1700" b="1" dirty="0">
                <a:ea typeface="Roboto" panose="02000000000000000000" pitchFamily="2" charset="0"/>
                <a:cs typeface="Calibri" panose="020F0502020204030204" pitchFamily="34" charset="0"/>
              </a:rPr>
              <a:t>, </a:t>
            </a:r>
            <a:r>
              <a:rPr lang="it-IT" sz="1700" b="1" dirty="0"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Lombardia</a:t>
            </a:r>
            <a:r>
              <a:rPr lang="it-IT" sz="1700" b="1" dirty="0"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it-IT" sz="1700" dirty="0">
                <a:ea typeface="Roboto" panose="02000000000000000000" pitchFamily="2" charset="0"/>
                <a:cs typeface="Calibri" panose="020F0502020204030204" pitchFamily="34" charset="0"/>
              </a:rPr>
              <a:t>e </a:t>
            </a:r>
            <a:r>
              <a:rPr lang="it-IT" sz="1700" b="1" dirty="0"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Piemonte</a:t>
            </a:r>
            <a:r>
              <a:rPr lang="it-IT" sz="1700" b="1" dirty="0"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it-IT" sz="1700" dirty="0">
                <a:ea typeface="Roboto" panose="02000000000000000000" pitchFamily="2" charset="0"/>
                <a:cs typeface="Calibri" panose="020F0502020204030204" pitchFamily="34" charset="0"/>
              </a:rPr>
              <a:t>sono le regioni con una specializzazione culturale e creativa superiore al dato nazionale</a:t>
            </a:r>
            <a:r>
              <a:rPr lang="it-IT" sz="17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it-IT" sz="17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La prima regione del Sud è la </a:t>
            </a:r>
            <a:r>
              <a:rPr lang="it-IT" sz="1700" b="1" dirty="0"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Campania</a:t>
            </a:r>
            <a:r>
              <a:rPr lang="it-IT" sz="17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(4,3%).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it-IT" sz="17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Tra le province, sia per peso del prodotto, sia per peso dell’occupazione spiccano </a:t>
            </a:r>
            <a:r>
              <a:rPr lang="it-IT" sz="1700" b="1" dirty="0"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Milano</a:t>
            </a:r>
            <a:r>
              <a:rPr lang="it-IT" sz="17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it-IT" sz="1700" b="1" dirty="0"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Roma</a:t>
            </a:r>
            <a:r>
              <a:rPr lang="it-IT" sz="17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it-IT" sz="1700" b="1" dirty="0"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Torino</a:t>
            </a:r>
            <a:r>
              <a:rPr lang="it-IT" sz="17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e </a:t>
            </a:r>
            <a:r>
              <a:rPr lang="it-IT" sz="1700" b="1" dirty="0"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Napoli.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it-IT" sz="1700" b="1" dirty="0"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Le attività core sono forti nelle grandi città </a:t>
            </a:r>
            <a:r>
              <a:rPr lang="it-IT" sz="17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(Milano, Roma, Torino in primis), </a:t>
            </a:r>
            <a:r>
              <a:rPr lang="it-IT" sz="1700" b="1" dirty="0"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ma esiste una correlazione tra piccola dimensione e presenza di attività creative </a:t>
            </a:r>
            <a:r>
              <a:rPr lang="it-IT" sz="1700" b="1" dirty="0" err="1"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driven</a:t>
            </a:r>
            <a:r>
              <a:rPr lang="it-IT" sz="17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, come accade nei distretti manifatturieri.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C2C08014-CCBA-79F3-53F8-5FAEF67BFF07}"/>
              </a:ext>
            </a:extLst>
          </p:cNvPr>
          <p:cNvSpPr txBox="1">
            <a:spLocks/>
          </p:cNvSpPr>
          <p:nvPr/>
        </p:nvSpPr>
        <p:spPr>
          <a:xfrm>
            <a:off x="1" y="210129"/>
            <a:ext cx="121919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ruolo economico delle attività culturali e creative nei territori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8F30C80-8730-7A06-AF7F-83DC13691157}"/>
              </a:ext>
            </a:extLst>
          </p:cNvPr>
          <p:cNvSpPr txBox="1"/>
          <p:nvPr/>
        </p:nvSpPr>
        <p:spPr>
          <a:xfrm>
            <a:off x="5455440" y="1357810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Anno 2023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1B5191E-6F40-ED0A-B894-13C73D5B6122}"/>
              </a:ext>
            </a:extLst>
          </p:cNvPr>
          <p:cNvSpPr txBox="1"/>
          <p:nvPr/>
        </p:nvSpPr>
        <p:spPr>
          <a:xfrm>
            <a:off x="-1" y="6657945"/>
            <a:ext cx="53244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/>
              <a:t>RAPPORTO ‘IO SONO CULTURA’ 2024 – UNIONCAMERE, CENTRO STUDI TAGLIACARNE, FONDAZIONE SYMBOLA</a:t>
            </a:r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9AA17A41-A59E-9B01-E29C-1DAD1DFBD4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917135"/>
              </p:ext>
            </p:extLst>
          </p:nvPr>
        </p:nvGraphicFramePr>
        <p:xfrm>
          <a:off x="5936437" y="1974482"/>
          <a:ext cx="5450683" cy="4719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51720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03EEF7A1-AC1C-61D3-914B-73F49B3C5EB5}"/>
              </a:ext>
            </a:extLst>
          </p:cNvPr>
          <p:cNvCxnSpPr>
            <a:cxnSpLocks/>
          </p:cNvCxnSpPr>
          <p:nvPr/>
        </p:nvCxnSpPr>
        <p:spPr>
          <a:xfrm flipH="1">
            <a:off x="3376612" y="2054783"/>
            <a:ext cx="1095375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1950E502-B015-CEE2-6C9E-9B9F327A15F4}"/>
              </a:ext>
            </a:extLst>
          </p:cNvPr>
          <p:cNvCxnSpPr>
            <a:cxnSpLocks/>
          </p:cNvCxnSpPr>
          <p:nvPr/>
        </p:nvCxnSpPr>
        <p:spPr>
          <a:xfrm flipH="1">
            <a:off x="2938462" y="3883583"/>
            <a:ext cx="1095375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4C2E28DF-9757-1205-F214-837F022ECE1E}"/>
              </a:ext>
            </a:extLst>
          </p:cNvPr>
          <p:cNvCxnSpPr>
            <a:cxnSpLocks/>
          </p:cNvCxnSpPr>
          <p:nvPr/>
        </p:nvCxnSpPr>
        <p:spPr>
          <a:xfrm flipH="1">
            <a:off x="7748938" y="2302433"/>
            <a:ext cx="1095375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AD08EF66-7694-C94A-A925-5D716A5A3BFB}"/>
              </a:ext>
            </a:extLst>
          </p:cNvPr>
          <p:cNvCxnSpPr>
            <a:cxnSpLocks/>
          </p:cNvCxnSpPr>
          <p:nvPr/>
        </p:nvCxnSpPr>
        <p:spPr>
          <a:xfrm flipH="1">
            <a:off x="7058025" y="5683808"/>
            <a:ext cx="1267176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magine 16" descr="Immagine che contiene statua, arte&#10;&#10;Descrizione generata automaticamente">
            <a:extLst>
              <a:ext uri="{FF2B5EF4-FFF2-40B4-BE49-F238E27FC236}">
                <a16:creationId xmlns:a16="http://schemas.microsoft.com/office/drawing/2014/main" id="{7DBCA86D-9617-9CF1-1D07-8D278E897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7" t="17801" r="24871" b="1528"/>
          <a:stretch/>
        </p:blipFill>
        <p:spPr>
          <a:xfrm>
            <a:off x="3328987" y="1852873"/>
            <a:ext cx="5534025" cy="500512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2D7032B-F6F4-CE1B-FB79-7113DFC6B022}"/>
              </a:ext>
            </a:extLst>
          </p:cNvPr>
          <p:cNvSpPr txBox="1"/>
          <p:nvPr/>
        </p:nvSpPr>
        <p:spPr>
          <a:xfrm>
            <a:off x="559940" y="1502389"/>
            <a:ext cx="336436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it-IT" sz="17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Il valore aggiunto di </a:t>
            </a:r>
            <a:r>
              <a:rPr lang="it-IT" sz="1700" b="1" dirty="0"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cultura e creatività pesa ‘solo’ per il 3,9% sul totale dell’economia </a:t>
            </a:r>
            <a:r>
              <a:rPr lang="it-IT" sz="17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(contro il 5,6% nazionale)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FFBB6B3-4C91-5566-D492-280840B874EF}"/>
              </a:ext>
            </a:extLst>
          </p:cNvPr>
          <p:cNvSpPr txBox="1"/>
          <p:nvPr/>
        </p:nvSpPr>
        <p:spPr>
          <a:xfrm>
            <a:off x="559941" y="2991646"/>
            <a:ext cx="272618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it-IT" sz="1700" dirty="0">
                <a:solidFill>
                  <a:srgbClr val="000000"/>
                </a:solidFill>
                <a:cs typeface="Calibri" panose="020F0502020204030204" pitchFamily="34" charset="0"/>
              </a:rPr>
              <a:t>Ma </a:t>
            </a:r>
            <a:r>
              <a:rPr lang="it-IT" sz="1700" b="1" dirty="0"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il settore è in ripresa</a:t>
            </a:r>
            <a:r>
              <a:rPr lang="it-IT" sz="1700" dirty="0">
                <a:solidFill>
                  <a:srgbClr val="000000"/>
                </a:solidFill>
                <a:cs typeface="Calibri" panose="020F0502020204030204" pitchFamily="34" charset="0"/>
              </a:rPr>
              <a:t>, e fa registrare aumenti più rapidi rispetto ai valori medi nazionali: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93BFD57-572D-4A0F-52F8-5B41E873BAC1}"/>
              </a:ext>
            </a:extLst>
          </p:cNvPr>
          <p:cNvSpPr txBox="1"/>
          <p:nvPr/>
        </p:nvSpPr>
        <p:spPr>
          <a:xfrm>
            <a:off x="8625385" y="1198898"/>
            <a:ext cx="3280865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700" b="1" dirty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La maggior dinamicità del Sud è legata alla componente Core</a:t>
            </a:r>
            <a:r>
              <a:rPr lang="it-IT" sz="1700" dirty="0">
                <a:solidFill>
                  <a:srgbClr val="000000"/>
                </a:solidFill>
                <a:cs typeface="Calibri" panose="020F0502020204030204" pitchFamily="34" charset="0"/>
              </a:rPr>
              <a:t>, nella quale spiccano l’Architettura e il design, l’Editoria, le Performing arts e arti visive e di valorizzazione del Patrimonio storico e artistico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F2BE77D-9748-B4CD-E30E-42FF2C9A190C}"/>
              </a:ext>
            </a:extLst>
          </p:cNvPr>
          <p:cNvSpPr txBox="1"/>
          <p:nvPr/>
        </p:nvSpPr>
        <p:spPr>
          <a:xfrm>
            <a:off x="8103046" y="4608726"/>
            <a:ext cx="3803204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700" dirty="0">
                <a:solidFill>
                  <a:srgbClr val="000000"/>
                </a:solidFill>
                <a:cs typeface="Calibri" panose="020F0502020204030204" pitchFamily="34" charset="0"/>
              </a:rPr>
              <a:t>Spiccano gli incrementi della </a:t>
            </a:r>
            <a:r>
              <a:rPr lang="it-IT" sz="1700" b="1" dirty="0"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Calabria</a:t>
            </a:r>
            <a:r>
              <a:rPr lang="it-IT" sz="1700" dirty="0">
                <a:solidFill>
                  <a:srgbClr val="000000"/>
                </a:solidFill>
                <a:cs typeface="Calibri" panose="020F0502020204030204" pitchFamily="34" charset="0"/>
              </a:rPr>
              <a:t> (+10,1% in termini di valore aggiunto e +6,8% per l’occupazione) e della </a:t>
            </a:r>
            <a:r>
              <a:rPr lang="it-IT" sz="1700" b="1" dirty="0"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Sardegna </a:t>
            </a:r>
            <a:r>
              <a:rPr lang="it-IT" sz="1700" dirty="0">
                <a:solidFill>
                  <a:srgbClr val="000000"/>
                </a:solidFill>
                <a:cs typeface="Calibri" panose="020F0502020204030204" pitchFamily="34" charset="0"/>
              </a:rPr>
              <a:t>(+9,4% per valore aggiunto e +6,5% per numero di occupati)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79773DF2-0653-03CC-7B75-BD13EBA977F2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19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cultura nel Mezzogiorno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BD25267-AB47-343D-55B8-3669CDFA7D78}"/>
              </a:ext>
            </a:extLst>
          </p:cNvPr>
          <p:cNvSpPr txBox="1"/>
          <p:nvPr/>
        </p:nvSpPr>
        <p:spPr>
          <a:xfrm>
            <a:off x="979038" y="4206563"/>
            <a:ext cx="262141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it-IT" sz="1700" b="1" dirty="0"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+5,7% valore aggiunto </a:t>
            </a:r>
            <a:r>
              <a:rPr lang="it-IT" sz="1700" dirty="0">
                <a:solidFill>
                  <a:srgbClr val="000000"/>
                </a:solidFill>
                <a:cs typeface="Calibri" panose="020F0502020204030204" pitchFamily="34" charset="0"/>
              </a:rPr>
              <a:t>(media Italia: +5,5%)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8822221-7BAE-1C97-BE74-5EEFC63FA690}"/>
              </a:ext>
            </a:extLst>
          </p:cNvPr>
          <p:cNvSpPr txBox="1"/>
          <p:nvPr/>
        </p:nvSpPr>
        <p:spPr>
          <a:xfrm>
            <a:off x="979038" y="4898260"/>
            <a:ext cx="23070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it-IT" sz="1700" b="1" dirty="0"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+4,0% occupati </a:t>
            </a:r>
            <a:r>
              <a:rPr lang="it-IT" sz="1800" dirty="0">
                <a:solidFill>
                  <a:srgbClr val="000000"/>
                </a:solidFill>
                <a:cs typeface="Calibri" panose="020F0502020204030204" pitchFamily="34" charset="0"/>
              </a:rPr>
              <a:t>(media Italia: +3,2%)</a:t>
            </a:r>
          </a:p>
        </p:txBody>
      </p:sp>
      <p:sp>
        <p:nvSpPr>
          <p:cNvPr id="23" name="Elemento grafico 61" descr="Accento circonflesso verso l'alto con riempimento a tinta unita">
            <a:extLst>
              <a:ext uri="{FF2B5EF4-FFF2-40B4-BE49-F238E27FC236}">
                <a16:creationId xmlns:a16="http://schemas.microsoft.com/office/drawing/2014/main" id="{862709DC-6157-32C5-44F1-70CD951D3360}"/>
              </a:ext>
            </a:extLst>
          </p:cNvPr>
          <p:cNvSpPr/>
          <p:nvPr/>
        </p:nvSpPr>
        <p:spPr>
          <a:xfrm>
            <a:off x="440818" y="4299221"/>
            <a:ext cx="538219" cy="309505"/>
          </a:xfrm>
          <a:custGeom>
            <a:avLst/>
            <a:gdLst>
              <a:gd name="connsiteX0" fmla="*/ 40405 w 538219"/>
              <a:gd name="connsiteY0" fmla="*/ 309505 h 309505"/>
              <a:gd name="connsiteX1" fmla="*/ 0 w 538219"/>
              <a:gd name="connsiteY1" fmla="*/ 269081 h 309505"/>
              <a:gd name="connsiteX2" fmla="*/ 269138 w 538219"/>
              <a:gd name="connsiteY2" fmla="*/ 0 h 309505"/>
              <a:gd name="connsiteX3" fmla="*/ 538220 w 538219"/>
              <a:gd name="connsiteY3" fmla="*/ 269081 h 309505"/>
              <a:gd name="connsiteX4" fmla="*/ 497815 w 538219"/>
              <a:gd name="connsiteY4" fmla="*/ 309496 h 309505"/>
              <a:gd name="connsiteX5" fmla="*/ 269138 w 538219"/>
              <a:gd name="connsiteY5" fmla="*/ 80810 h 309505"/>
              <a:gd name="connsiteX6" fmla="*/ 40405 w 538219"/>
              <a:gd name="connsiteY6" fmla="*/ 309505 h 30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219" h="309505">
                <a:moveTo>
                  <a:pt x="40405" y="309505"/>
                </a:moveTo>
                <a:lnTo>
                  <a:pt x="0" y="269081"/>
                </a:lnTo>
                <a:lnTo>
                  <a:pt x="269138" y="0"/>
                </a:lnTo>
                <a:lnTo>
                  <a:pt x="538220" y="269081"/>
                </a:lnTo>
                <a:lnTo>
                  <a:pt x="497815" y="309496"/>
                </a:lnTo>
                <a:lnTo>
                  <a:pt x="269138" y="80810"/>
                </a:lnTo>
                <a:lnTo>
                  <a:pt x="40405" y="309505"/>
                </a:lnTo>
                <a:close/>
              </a:path>
            </a:pathLst>
          </a:custGeom>
          <a:gradFill>
            <a:gsLst>
              <a:gs pos="0">
                <a:srgbClr val="FFC000"/>
              </a:gs>
              <a:gs pos="34000">
                <a:srgbClr val="00B050"/>
              </a:gs>
              <a:gs pos="66000">
                <a:schemeClr val="accent1">
                  <a:lumMod val="45000"/>
                  <a:lumOff val="5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it-IT"/>
          </a:p>
        </p:txBody>
      </p:sp>
      <p:sp>
        <p:nvSpPr>
          <p:cNvPr id="24" name="Elemento grafico 61" descr="Accento circonflesso verso l'alto con riempimento a tinta unita">
            <a:extLst>
              <a:ext uri="{FF2B5EF4-FFF2-40B4-BE49-F238E27FC236}">
                <a16:creationId xmlns:a16="http://schemas.microsoft.com/office/drawing/2014/main" id="{2C017ED9-9FF6-3A30-11B0-790A25E4CE6E}"/>
              </a:ext>
            </a:extLst>
          </p:cNvPr>
          <p:cNvSpPr/>
          <p:nvPr/>
        </p:nvSpPr>
        <p:spPr>
          <a:xfrm>
            <a:off x="440817" y="4990918"/>
            <a:ext cx="538219" cy="309505"/>
          </a:xfrm>
          <a:custGeom>
            <a:avLst/>
            <a:gdLst>
              <a:gd name="connsiteX0" fmla="*/ 40405 w 538219"/>
              <a:gd name="connsiteY0" fmla="*/ 309505 h 309505"/>
              <a:gd name="connsiteX1" fmla="*/ 0 w 538219"/>
              <a:gd name="connsiteY1" fmla="*/ 269081 h 309505"/>
              <a:gd name="connsiteX2" fmla="*/ 269138 w 538219"/>
              <a:gd name="connsiteY2" fmla="*/ 0 h 309505"/>
              <a:gd name="connsiteX3" fmla="*/ 538220 w 538219"/>
              <a:gd name="connsiteY3" fmla="*/ 269081 h 309505"/>
              <a:gd name="connsiteX4" fmla="*/ 497815 w 538219"/>
              <a:gd name="connsiteY4" fmla="*/ 309496 h 309505"/>
              <a:gd name="connsiteX5" fmla="*/ 269138 w 538219"/>
              <a:gd name="connsiteY5" fmla="*/ 80810 h 309505"/>
              <a:gd name="connsiteX6" fmla="*/ 40405 w 538219"/>
              <a:gd name="connsiteY6" fmla="*/ 309505 h 30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219" h="309505">
                <a:moveTo>
                  <a:pt x="40405" y="309505"/>
                </a:moveTo>
                <a:lnTo>
                  <a:pt x="0" y="269081"/>
                </a:lnTo>
                <a:lnTo>
                  <a:pt x="269138" y="0"/>
                </a:lnTo>
                <a:lnTo>
                  <a:pt x="538220" y="269081"/>
                </a:lnTo>
                <a:lnTo>
                  <a:pt x="497815" y="309496"/>
                </a:lnTo>
                <a:lnTo>
                  <a:pt x="269138" y="80810"/>
                </a:lnTo>
                <a:lnTo>
                  <a:pt x="40405" y="309505"/>
                </a:lnTo>
                <a:close/>
              </a:path>
            </a:pathLst>
          </a:custGeom>
          <a:gradFill>
            <a:gsLst>
              <a:gs pos="0">
                <a:srgbClr val="FFC000"/>
              </a:gs>
              <a:gs pos="34000">
                <a:srgbClr val="00B050"/>
              </a:gs>
              <a:gs pos="66000">
                <a:schemeClr val="accent1">
                  <a:lumMod val="45000"/>
                  <a:lumOff val="5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it-IT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BA10CB8-37E2-C602-1E3F-0713EE41076A}"/>
              </a:ext>
            </a:extLst>
          </p:cNvPr>
          <p:cNvSpPr txBox="1"/>
          <p:nvPr/>
        </p:nvSpPr>
        <p:spPr>
          <a:xfrm>
            <a:off x="-1" y="6657945"/>
            <a:ext cx="53244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/>
              <a:t>RAPPORTO ‘IO SONO CULTURA’ 2024 – UNIONCAMERE, CENTRO STUDI TAGLIACARNE, FONDAZIONE SYMBOLA</a:t>
            </a:r>
          </a:p>
        </p:txBody>
      </p:sp>
      <p:sp>
        <p:nvSpPr>
          <p:cNvPr id="2" name="Segnaposto numero diapositiva 3">
            <a:extLst>
              <a:ext uri="{FF2B5EF4-FFF2-40B4-BE49-F238E27FC236}">
                <a16:creationId xmlns:a16="http://schemas.microsoft.com/office/drawing/2014/main" id="{D7F0D0D1-FFAD-7648-6596-CD9FC698F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73881"/>
            <a:ext cx="693505" cy="360023"/>
          </a:xfrm>
        </p:spPr>
        <p:txBody>
          <a:bodyPr/>
          <a:lstStyle/>
          <a:p>
            <a:fld id="{C0B00A54-1CDA-4F23-AE14-A2753BDFFEA2}" type="slidenum">
              <a:rPr lang="it-IT" smtClean="0"/>
              <a:pPr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47673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09D59F4-C389-CD36-64AD-962ABA01F3AA}"/>
              </a:ext>
            </a:extLst>
          </p:cNvPr>
          <p:cNvSpPr/>
          <p:nvPr/>
        </p:nvSpPr>
        <p:spPr>
          <a:xfrm>
            <a:off x="1562933" y="1577816"/>
            <a:ext cx="4933117" cy="833082"/>
          </a:xfrm>
          <a:prstGeom prst="rect">
            <a:avLst/>
          </a:prstGeom>
          <a:gradFill flip="none" rotWithShape="1">
            <a:gsLst>
              <a:gs pos="50000">
                <a:srgbClr val="F858A1">
                  <a:alpha val="29000"/>
                </a:srgbClr>
              </a:gs>
              <a:gs pos="0">
                <a:srgbClr val="F858A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668601F-D226-397B-DD06-52DAAB540238}"/>
              </a:ext>
            </a:extLst>
          </p:cNvPr>
          <p:cNvSpPr/>
          <p:nvPr/>
        </p:nvSpPr>
        <p:spPr>
          <a:xfrm>
            <a:off x="1562933" y="2551554"/>
            <a:ext cx="5106681" cy="833082"/>
          </a:xfrm>
          <a:prstGeom prst="rect">
            <a:avLst/>
          </a:prstGeom>
          <a:gradFill flip="none" rotWithShape="1">
            <a:gsLst>
              <a:gs pos="50000">
                <a:srgbClr val="F858A1">
                  <a:alpha val="29000"/>
                </a:srgbClr>
              </a:gs>
              <a:gs pos="0">
                <a:srgbClr val="F858A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8EA6F12-3E95-FED6-695F-03514DC3E176}"/>
              </a:ext>
            </a:extLst>
          </p:cNvPr>
          <p:cNvSpPr/>
          <p:nvPr/>
        </p:nvSpPr>
        <p:spPr>
          <a:xfrm>
            <a:off x="6496051" y="1577881"/>
            <a:ext cx="3962400" cy="83308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85C0E4A-461F-0566-DE7B-D51E3154B90D}"/>
              </a:ext>
            </a:extLst>
          </p:cNvPr>
          <p:cNvSpPr/>
          <p:nvPr/>
        </p:nvSpPr>
        <p:spPr>
          <a:xfrm>
            <a:off x="6666668" y="2542661"/>
            <a:ext cx="3791783" cy="83308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7EB94F8B-8C2D-CDBC-AF5B-049B6C929AC4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19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due anime del sistema Culturale e Creativo</a:t>
            </a:r>
          </a:p>
        </p:txBody>
      </p:sp>
      <p:pic>
        <p:nvPicPr>
          <p:cNvPr id="10" name="Immagine 9" descr="Immagine che contiene Elementi grafici, Arte frattale, arte, creatività&#10;&#10;Descrizione generata automaticamente">
            <a:extLst>
              <a:ext uri="{FF2B5EF4-FFF2-40B4-BE49-F238E27FC236}">
                <a16:creationId xmlns:a16="http://schemas.microsoft.com/office/drawing/2014/main" id="{BD47FA05-3A65-8CCB-E7AD-1AA7F2B39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507" y="2644204"/>
            <a:ext cx="6348880" cy="3571245"/>
          </a:xfrm>
          <a:prstGeom prst="rect">
            <a:avLst/>
          </a:prstGeom>
        </p:spPr>
      </p:pic>
      <p:pic>
        <p:nvPicPr>
          <p:cNvPr id="7" name="Immagine 6" descr="Immagine che contiene Puzzle meccanico, cubo, Cubo di Rubik&#10;&#10;Descrizione generata automaticamente">
            <a:extLst>
              <a:ext uri="{FF2B5EF4-FFF2-40B4-BE49-F238E27FC236}">
                <a16:creationId xmlns:a16="http://schemas.microsoft.com/office/drawing/2014/main" id="{C4063A12-78FD-6081-57BB-6EE664C80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7" t="29157" r="11332" b="7841"/>
          <a:stretch/>
        </p:blipFill>
        <p:spPr>
          <a:xfrm flipH="1">
            <a:off x="102279" y="3379287"/>
            <a:ext cx="4284914" cy="2710134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1A46C0D-A3B7-EB01-9AD4-E1EE7D0A8FA2}"/>
              </a:ext>
            </a:extLst>
          </p:cNvPr>
          <p:cNvSpPr txBox="1"/>
          <p:nvPr/>
        </p:nvSpPr>
        <p:spPr>
          <a:xfrm>
            <a:off x="4528103" y="1056484"/>
            <a:ext cx="3135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Quote percentuali, anno 2023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23C9052-9DD7-166C-EB4A-5261E89E12C8}"/>
              </a:ext>
            </a:extLst>
          </p:cNvPr>
          <p:cNvSpPr txBox="1"/>
          <p:nvPr/>
        </p:nvSpPr>
        <p:spPr>
          <a:xfrm>
            <a:off x="1590189" y="5480441"/>
            <a:ext cx="31154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Core cultura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87458B5-AD1D-E24F-F5D9-7CDD011358B1}"/>
              </a:ext>
            </a:extLst>
          </p:cNvPr>
          <p:cNvSpPr txBox="1"/>
          <p:nvPr/>
        </p:nvSpPr>
        <p:spPr>
          <a:xfrm>
            <a:off x="7184992" y="5480441"/>
            <a:ext cx="31154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Creative </a:t>
            </a:r>
            <a:r>
              <a:rPr lang="it-IT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driven</a:t>
            </a:r>
            <a:endParaRPr lang="it-IT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Roboto" panose="02000000000000000000" pitchFamily="2" charset="0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D6F3748-4C6D-B32C-73A2-0B337B0F04E3}"/>
              </a:ext>
            </a:extLst>
          </p:cNvPr>
          <p:cNvSpPr/>
          <p:nvPr/>
        </p:nvSpPr>
        <p:spPr>
          <a:xfrm>
            <a:off x="6752492" y="5872550"/>
            <a:ext cx="398048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00"/>
              </a:spcAft>
            </a:pPr>
            <a:r>
              <a:rPr lang="it-IT" sz="1100" dirty="0">
                <a:ea typeface="Roboto Thin" panose="02000000000000000000" pitchFamily="2" charset="0"/>
              </a:rPr>
              <a:t>Attività che impiegano contenuti e competenze culturali e creative per accrescere il valore dei propri prodotti (moda, mobilio, agroalimentare, ecc.)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DBA7990D-2F3C-9ACD-7982-61A125C7C95B}"/>
              </a:ext>
            </a:extLst>
          </p:cNvPr>
          <p:cNvSpPr/>
          <p:nvPr/>
        </p:nvSpPr>
        <p:spPr>
          <a:xfrm>
            <a:off x="960709" y="5872550"/>
            <a:ext cx="437444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00"/>
              </a:spcAft>
            </a:pPr>
            <a:r>
              <a:rPr lang="it-IT" sz="1100" dirty="0">
                <a:ea typeface="Roboto Thin" panose="02000000000000000000" pitchFamily="2" charset="0"/>
              </a:rPr>
              <a:t>Architettura e design – Comunicazione – Audiovisivo e musica – Videogiochi e software -  Editoria e stampa – </a:t>
            </a:r>
            <a:r>
              <a:rPr lang="it-IT" sz="1100" dirty="0" err="1">
                <a:ea typeface="Roboto Thin" panose="02000000000000000000" pitchFamily="2" charset="0"/>
              </a:rPr>
              <a:t>Performing</a:t>
            </a:r>
            <a:r>
              <a:rPr lang="it-IT" sz="1100" dirty="0">
                <a:ea typeface="Roboto Thin" panose="02000000000000000000" pitchFamily="2" charset="0"/>
              </a:rPr>
              <a:t> </a:t>
            </a:r>
            <a:r>
              <a:rPr lang="it-IT" sz="1100" dirty="0" err="1">
                <a:ea typeface="Roboto Thin" panose="02000000000000000000" pitchFamily="2" charset="0"/>
              </a:rPr>
              <a:t>arts</a:t>
            </a:r>
            <a:r>
              <a:rPr lang="it-IT" sz="1100" dirty="0">
                <a:ea typeface="Roboto Thin" panose="02000000000000000000" pitchFamily="2" charset="0"/>
              </a:rPr>
              <a:t> e arti visive – Patrimonio storico e artistico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20D66E7-6E1B-79A1-97F2-27997B40C305}"/>
              </a:ext>
            </a:extLst>
          </p:cNvPr>
          <p:cNvSpPr txBox="1"/>
          <p:nvPr/>
        </p:nvSpPr>
        <p:spPr>
          <a:xfrm>
            <a:off x="1480054" y="1496727"/>
            <a:ext cx="3520261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900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+mj-lt"/>
                <a:ea typeface="Roboto" panose="02000000000000000000" pitchFamily="2" charset="0"/>
              </a:rPr>
              <a:t>55,4%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AA5AD15-78F3-E2B6-440B-5375831068A2}"/>
              </a:ext>
            </a:extLst>
          </p:cNvPr>
          <p:cNvSpPr txBox="1"/>
          <p:nvPr/>
        </p:nvSpPr>
        <p:spPr>
          <a:xfrm>
            <a:off x="1480054" y="2475803"/>
            <a:ext cx="3520261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900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+mj-lt"/>
                <a:ea typeface="Roboto" panose="02000000000000000000" pitchFamily="2" charset="0"/>
              </a:rPr>
              <a:t>57,2%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C924F27-FB07-C601-BB09-49A85DDA1A72}"/>
              </a:ext>
            </a:extLst>
          </p:cNvPr>
          <p:cNvSpPr txBox="1"/>
          <p:nvPr/>
        </p:nvSpPr>
        <p:spPr>
          <a:xfrm>
            <a:off x="7108806" y="1496727"/>
            <a:ext cx="3520261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900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+mj-lt"/>
                <a:ea typeface="Roboto" panose="02000000000000000000" pitchFamily="2" charset="0"/>
              </a:rPr>
              <a:t>44,6%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7716910-FD9B-7EF6-EE8F-949D9C7754CB}"/>
              </a:ext>
            </a:extLst>
          </p:cNvPr>
          <p:cNvSpPr txBox="1"/>
          <p:nvPr/>
        </p:nvSpPr>
        <p:spPr>
          <a:xfrm>
            <a:off x="7108806" y="2475803"/>
            <a:ext cx="3520261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900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+mj-lt"/>
                <a:ea typeface="Roboto" panose="02000000000000000000" pitchFamily="2" charset="0"/>
              </a:rPr>
              <a:t>42,8%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BE9718B3-4E68-C62B-1EB5-7AEB0C27B518}"/>
              </a:ext>
            </a:extLst>
          </p:cNvPr>
          <p:cNvSpPr txBox="1"/>
          <p:nvPr/>
        </p:nvSpPr>
        <p:spPr>
          <a:xfrm>
            <a:off x="4675675" y="1749403"/>
            <a:ext cx="32995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/>
              <a:t>VALORE AGGIUNTO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CC13BB3-BACF-9663-FAF7-62F1A1368138}"/>
              </a:ext>
            </a:extLst>
          </p:cNvPr>
          <p:cNvSpPr txBox="1"/>
          <p:nvPr/>
        </p:nvSpPr>
        <p:spPr>
          <a:xfrm>
            <a:off x="4911448" y="2721873"/>
            <a:ext cx="26320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dirty="0"/>
              <a:t>OCCUPATI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4390441-6B6B-F6CA-78A4-FC917B9D8C65}"/>
              </a:ext>
            </a:extLst>
          </p:cNvPr>
          <p:cNvSpPr txBox="1"/>
          <p:nvPr/>
        </p:nvSpPr>
        <p:spPr>
          <a:xfrm>
            <a:off x="-1" y="6657945"/>
            <a:ext cx="53244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/>
              <a:t>RAPPORTO ‘IO SONO CULTURA’ 2024 – UNIONCAMERE, CENTRO STUDI TAGLIACARNE, FONDAZIONE SYMBOLA</a:t>
            </a:r>
          </a:p>
        </p:txBody>
      </p:sp>
      <p:sp>
        <p:nvSpPr>
          <p:cNvPr id="3" name="Segnaposto numero diapositiva 3">
            <a:extLst>
              <a:ext uri="{FF2B5EF4-FFF2-40B4-BE49-F238E27FC236}">
                <a16:creationId xmlns:a16="http://schemas.microsoft.com/office/drawing/2014/main" id="{D063193C-C781-7B6F-B690-FB0E998CB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73881"/>
            <a:ext cx="693505" cy="360023"/>
          </a:xfrm>
        </p:spPr>
        <p:txBody>
          <a:bodyPr/>
          <a:lstStyle/>
          <a:p>
            <a:fld id="{C0B00A54-1CDA-4F23-AE14-A2753BDFFEA2}" type="slidenum">
              <a:rPr lang="it-IT" smtClean="0"/>
              <a:pPr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5027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2851D4A6-10AE-6B8D-0D90-63A0E0910B47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19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 cultura: quanto occupa e produce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E7B6C89-A873-33B1-A302-299D25B0A066}"/>
              </a:ext>
            </a:extLst>
          </p:cNvPr>
          <p:cNvSpPr txBox="1"/>
          <p:nvPr/>
        </p:nvSpPr>
        <p:spPr>
          <a:xfrm>
            <a:off x="5455439" y="1056484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Anno 2023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34801F7-E737-BF66-BBC6-55965F08446B}"/>
              </a:ext>
            </a:extLst>
          </p:cNvPr>
          <p:cNvSpPr txBox="1"/>
          <p:nvPr/>
        </p:nvSpPr>
        <p:spPr>
          <a:xfrm>
            <a:off x="239090" y="2507802"/>
            <a:ext cx="4518812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57,7 mld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E1B9137-A9AF-FC40-CA1F-28C0AAB10591}"/>
              </a:ext>
            </a:extLst>
          </p:cNvPr>
          <p:cNvSpPr txBox="1"/>
          <p:nvPr/>
        </p:nvSpPr>
        <p:spPr>
          <a:xfrm>
            <a:off x="7012137" y="2507802"/>
            <a:ext cx="4832823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886,1mila</a:t>
            </a:r>
          </a:p>
        </p:txBody>
      </p:sp>
      <p:cxnSp>
        <p:nvCxnSpPr>
          <p:cNvPr id="52" name="Connettore diritto 51">
            <a:extLst>
              <a:ext uri="{FF2B5EF4-FFF2-40B4-BE49-F238E27FC236}">
                <a16:creationId xmlns:a16="http://schemas.microsoft.com/office/drawing/2014/main" id="{FC40FE14-2DE5-B0E0-CAD4-353E9D70BDF8}"/>
              </a:ext>
            </a:extLst>
          </p:cNvPr>
          <p:cNvCxnSpPr>
            <a:cxnSpLocks/>
          </p:cNvCxnSpPr>
          <p:nvPr/>
        </p:nvCxnSpPr>
        <p:spPr>
          <a:xfrm>
            <a:off x="6096000" y="1499716"/>
            <a:ext cx="0" cy="4850842"/>
          </a:xfrm>
          <a:prstGeom prst="line">
            <a:avLst/>
          </a:prstGeom>
          <a:ln w="28575">
            <a:gradFill flip="none" rotWithShape="1">
              <a:gsLst>
                <a:gs pos="0">
                  <a:srgbClr val="FFC000"/>
                </a:gs>
                <a:gs pos="30000">
                  <a:srgbClr val="00B050"/>
                </a:gs>
                <a:gs pos="60000">
                  <a:schemeClr val="accent1">
                    <a:lumMod val="46000"/>
                    <a:lumOff val="54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6" name="Immagine 55" descr="Immagine che contiene arte, cartone animato&#10;&#10;Descrizione generata automaticamente">
            <a:extLst>
              <a:ext uri="{FF2B5EF4-FFF2-40B4-BE49-F238E27FC236}">
                <a16:creationId xmlns:a16="http://schemas.microsoft.com/office/drawing/2014/main" id="{9A259969-6216-1675-3929-BB8931672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2" t="9152" r="25175" b="3084"/>
          <a:stretch/>
        </p:blipFill>
        <p:spPr>
          <a:xfrm>
            <a:off x="3063474" y="1499715"/>
            <a:ext cx="5527239" cy="4942868"/>
          </a:xfrm>
          <a:prstGeom prst="rect">
            <a:avLst/>
          </a:prstGeom>
        </p:spPr>
      </p:pic>
      <p:sp>
        <p:nvSpPr>
          <p:cNvPr id="22" name="Titolo 1">
            <a:extLst>
              <a:ext uri="{FF2B5EF4-FFF2-40B4-BE49-F238E27FC236}">
                <a16:creationId xmlns:a16="http://schemas.microsoft.com/office/drawing/2014/main" id="{E06377E2-7BAA-7AA1-0019-D114FA41F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322" y="1892088"/>
            <a:ext cx="4761185" cy="615554"/>
          </a:xfrm>
        </p:spPr>
        <p:txBody>
          <a:bodyPr anchor="ctr">
            <a:noAutofit/>
          </a:bodyPr>
          <a:lstStyle/>
          <a:p>
            <a:r>
              <a:rPr lang="it-IT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VALORE AGGIUNTO</a:t>
            </a:r>
          </a:p>
        </p:txBody>
      </p:sp>
      <p:sp>
        <p:nvSpPr>
          <p:cNvPr id="23" name="Titolo 1">
            <a:extLst>
              <a:ext uri="{FF2B5EF4-FFF2-40B4-BE49-F238E27FC236}">
                <a16:creationId xmlns:a16="http://schemas.microsoft.com/office/drawing/2014/main" id="{EDBA9B35-ED53-7DF3-C6E5-1D79C8FDDDEC}"/>
              </a:ext>
            </a:extLst>
          </p:cNvPr>
          <p:cNvSpPr txBox="1">
            <a:spLocks/>
          </p:cNvSpPr>
          <p:nvPr/>
        </p:nvSpPr>
        <p:spPr>
          <a:xfrm>
            <a:off x="7111939" y="1892088"/>
            <a:ext cx="4761185" cy="615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OCCUPAZIONE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BCED593-D94E-91FA-6E02-F5790F05D7CB}"/>
              </a:ext>
            </a:extLst>
          </p:cNvPr>
          <p:cNvSpPr txBox="1"/>
          <p:nvPr/>
        </p:nvSpPr>
        <p:spPr>
          <a:xfrm>
            <a:off x="-1" y="6657945"/>
            <a:ext cx="53244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/>
              <a:t>RAPPORTO ‘IO SONO CULTURA’ 2024 – UNIONCAMERE, CENTRO STUDI TAGLIACARNE, FONDAZIONE SYMBOLA</a:t>
            </a:r>
          </a:p>
        </p:txBody>
      </p:sp>
      <p:sp>
        <p:nvSpPr>
          <p:cNvPr id="2" name="Segnaposto numero diapositiva 3">
            <a:extLst>
              <a:ext uri="{FF2B5EF4-FFF2-40B4-BE49-F238E27FC236}">
                <a16:creationId xmlns:a16="http://schemas.microsoft.com/office/drawing/2014/main" id="{83DFFC31-06B0-1B75-9091-34BF213B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73881"/>
            <a:ext cx="693505" cy="360023"/>
          </a:xfrm>
        </p:spPr>
        <p:txBody>
          <a:bodyPr/>
          <a:lstStyle/>
          <a:p>
            <a:fld id="{C0B00A54-1CDA-4F23-AE14-A2753BDFFEA2}" type="slidenum">
              <a:rPr lang="it-IT" smtClean="0"/>
              <a:pPr/>
              <a:t>8</a:t>
            </a:fld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DDD967-355F-AF5B-95F5-38EEC51C4848}"/>
              </a:ext>
            </a:extLst>
          </p:cNvPr>
          <p:cNvSpPr txBox="1"/>
          <p:nvPr/>
        </p:nvSpPr>
        <p:spPr>
          <a:xfrm>
            <a:off x="195881" y="3540202"/>
            <a:ext cx="3849037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PESO % SUL TOTALE ECONOMIA</a:t>
            </a:r>
            <a:endParaRPr lang="it-IT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3BCB14A-F93F-E6D3-93A9-AC09EB6A3BD2}"/>
              </a:ext>
            </a:extLst>
          </p:cNvPr>
          <p:cNvSpPr txBox="1"/>
          <p:nvPr/>
        </p:nvSpPr>
        <p:spPr>
          <a:xfrm>
            <a:off x="8092167" y="3547926"/>
            <a:ext cx="3849037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PESO % SUL TOTALE ECONOMIA</a:t>
            </a:r>
            <a:endParaRPr lang="it-IT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D49ABB6-E9FA-3F28-0800-645EA316FBBA}"/>
              </a:ext>
            </a:extLst>
          </p:cNvPr>
          <p:cNvSpPr txBox="1"/>
          <p:nvPr/>
        </p:nvSpPr>
        <p:spPr>
          <a:xfrm>
            <a:off x="773454" y="3924096"/>
            <a:ext cx="2149290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3,1%</a:t>
            </a:r>
          </a:p>
        </p:txBody>
      </p:sp>
      <p:sp>
        <p:nvSpPr>
          <p:cNvPr id="7" name="Elemento grafico 57" descr="Monete con riempimento a tinta unita">
            <a:extLst>
              <a:ext uri="{FF2B5EF4-FFF2-40B4-BE49-F238E27FC236}">
                <a16:creationId xmlns:a16="http://schemas.microsoft.com/office/drawing/2014/main" id="{D08DD868-F0DD-641F-15A8-E5BD5945FD0D}"/>
              </a:ext>
            </a:extLst>
          </p:cNvPr>
          <p:cNvSpPr/>
          <p:nvPr/>
        </p:nvSpPr>
        <p:spPr>
          <a:xfrm>
            <a:off x="300387" y="4217011"/>
            <a:ext cx="744938" cy="638477"/>
          </a:xfrm>
          <a:custGeom>
            <a:avLst/>
            <a:gdLst>
              <a:gd name="connsiteX0" fmla="*/ 743903 w 800151"/>
              <a:gd name="connsiteY0" fmla="*/ 571500 h 685800"/>
              <a:gd name="connsiteX1" fmla="*/ 705803 w 800151"/>
              <a:gd name="connsiteY1" fmla="*/ 603885 h 685800"/>
              <a:gd name="connsiteX2" fmla="*/ 705803 w 800151"/>
              <a:gd name="connsiteY2" fmla="*/ 569595 h 685800"/>
              <a:gd name="connsiteX3" fmla="*/ 743903 w 800151"/>
              <a:gd name="connsiteY3" fmla="*/ 554355 h 685800"/>
              <a:gd name="connsiteX4" fmla="*/ 743903 w 800151"/>
              <a:gd name="connsiteY4" fmla="*/ 571500 h 685800"/>
              <a:gd name="connsiteX5" fmla="*/ 667703 w 800151"/>
              <a:gd name="connsiteY5" fmla="*/ 508635 h 685800"/>
              <a:gd name="connsiteX6" fmla="*/ 667703 w 800151"/>
              <a:gd name="connsiteY6" fmla="*/ 474345 h 685800"/>
              <a:gd name="connsiteX7" fmla="*/ 705803 w 800151"/>
              <a:gd name="connsiteY7" fmla="*/ 459105 h 685800"/>
              <a:gd name="connsiteX8" fmla="*/ 705803 w 800151"/>
              <a:gd name="connsiteY8" fmla="*/ 476250 h 685800"/>
              <a:gd name="connsiteX9" fmla="*/ 667703 w 800151"/>
              <a:gd name="connsiteY9" fmla="*/ 508635 h 685800"/>
              <a:gd name="connsiteX10" fmla="*/ 667703 w 800151"/>
              <a:gd name="connsiteY10" fmla="*/ 615315 h 685800"/>
              <a:gd name="connsiteX11" fmla="*/ 629603 w 800151"/>
              <a:gd name="connsiteY11" fmla="*/ 621983 h 685800"/>
              <a:gd name="connsiteX12" fmla="*/ 629603 w 800151"/>
              <a:gd name="connsiteY12" fmla="*/ 584835 h 685800"/>
              <a:gd name="connsiteX13" fmla="*/ 667703 w 800151"/>
              <a:gd name="connsiteY13" fmla="*/ 579120 h 685800"/>
              <a:gd name="connsiteX14" fmla="*/ 667703 w 800151"/>
              <a:gd name="connsiteY14" fmla="*/ 615315 h 685800"/>
              <a:gd name="connsiteX15" fmla="*/ 591503 w 800151"/>
              <a:gd name="connsiteY15" fmla="*/ 489585 h 685800"/>
              <a:gd name="connsiteX16" fmla="*/ 629603 w 800151"/>
              <a:gd name="connsiteY16" fmla="*/ 483870 h 685800"/>
              <a:gd name="connsiteX17" fmla="*/ 629603 w 800151"/>
              <a:gd name="connsiteY17" fmla="*/ 520065 h 685800"/>
              <a:gd name="connsiteX18" fmla="*/ 591503 w 800151"/>
              <a:gd name="connsiteY18" fmla="*/ 526733 h 685800"/>
              <a:gd name="connsiteX19" fmla="*/ 591503 w 800151"/>
              <a:gd name="connsiteY19" fmla="*/ 489585 h 685800"/>
              <a:gd name="connsiteX20" fmla="*/ 591503 w 800151"/>
              <a:gd name="connsiteY20" fmla="*/ 626745 h 685800"/>
              <a:gd name="connsiteX21" fmla="*/ 553403 w 800151"/>
              <a:gd name="connsiteY21" fmla="*/ 628650 h 685800"/>
              <a:gd name="connsiteX22" fmla="*/ 553403 w 800151"/>
              <a:gd name="connsiteY22" fmla="*/ 590550 h 685800"/>
              <a:gd name="connsiteX23" fmla="*/ 591503 w 800151"/>
              <a:gd name="connsiteY23" fmla="*/ 588645 h 685800"/>
              <a:gd name="connsiteX24" fmla="*/ 591503 w 800151"/>
              <a:gd name="connsiteY24" fmla="*/ 626745 h 685800"/>
              <a:gd name="connsiteX25" fmla="*/ 515303 w 800151"/>
              <a:gd name="connsiteY25" fmla="*/ 533400 h 685800"/>
              <a:gd name="connsiteX26" fmla="*/ 515303 w 800151"/>
              <a:gd name="connsiteY26" fmla="*/ 495300 h 685800"/>
              <a:gd name="connsiteX27" fmla="*/ 553403 w 800151"/>
              <a:gd name="connsiteY27" fmla="*/ 493395 h 685800"/>
              <a:gd name="connsiteX28" fmla="*/ 553403 w 800151"/>
              <a:gd name="connsiteY28" fmla="*/ 531495 h 685800"/>
              <a:gd name="connsiteX29" fmla="*/ 515303 w 800151"/>
              <a:gd name="connsiteY29" fmla="*/ 533400 h 685800"/>
              <a:gd name="connsiteX30" fmla="*/ 515303 w 800151"/>
              <a:gd name="connsiteY30" fmla="*/ 628650 h 685800"/>
              <a:gd name="connsiteX31" fmla="*/ 477203 w 800151"/>
              <a:gd name="connsiteY31" fmla="*/ 626745 h 685800"/>
              <a:gd name="connsiteX32" fmla="*/ 477203 w 800151"/>
              <a:gd name="connsiteY32" fmla="*/ 590550 h 685800"/>
              <a:gd name="connsiteX33" fmla="*/ 496253 w 800151"/>
              <a:gd name="connsiteY33" fmla="*/ 590550 h 685800"/>
              <a:gd name="connsiteX34" fmla="*/ 515303 w 800151"/>
              <a:gd name="connsiteY34" fmla="*/ 590550 h 685800"/>
              <a:gd name="connsiteX35" fmla="*/ 515303 w 800151"/>
              <a:gd name="connsiteY35" fmla="*/ 628650 h 685800"/>
              <a:gd name="connsiteX36" fmla="*/ 439103 w 800151"/>
              <a:gd name="connsiteY36" fmla="*/ 493395 h 685800"/>
              <a:gd name="connsiteX37" fmla="*/ 477203 w 800151"/>
              <a:gd name="connsiteY37" fmla="*/ 495300 h 685800"/>
              <a:gd name="connsiteX38" fmla="*/ 477203 w 800151"/>
              <a:gd name="connsiteY38" fmla="*/ 533400 h 685800"/>
              <a:gd name="connsiteX39" fmla="*/ 439103 w 800151"/>
              <a:gd name="connsiteY39" fmla="*/ 531495 h 685800"/>
              <a:gd name="connsiteX40" fmla="*/ 439103 w 800151"/>
              <a:gd name="connsiteY40" fmla="*/ 493395 h 685800"/>
              <a:gd name="connsiteX41" fmla="*/ 439103 w 800151"/>
              <a:gd name="connsiteY41" fmla="*/ 621983 h 685800"/>
              <a:gd name="connsiteX42" fmla="*/ 401003 w 800151"/>
              <a:gd name="connsiteY42" fmla="*/ 615315 h 685800"/>
              <a:gd name="connsiteX43" fmla="*/ 401003 w 800151"/>
              <a:gd name="connsiteY43" fmla="*/ 584835 h 685800"/>
              <a:gd name="connsiteX44" fmla="*/ 439103 w 800151"/>
              <a:gd name="connsiteY44" fmla="*/ 588645 h 685800"/>
              <a:gd name="connsiteX45" fmla="*/ 439103 w 800151"/>
              <a:gd name="connsiteY45" fmla="*/ 621983 h 685800"/>
              <a:gd name="connsiteX46" fmla="*/ 362903 w 800151"/>
              <a:gd name="connsiteY46" fmla="*/ 520065 h 685800"/>
              <a:gd name="connsiteX47" fmla="*/ 362903 w 800151"/>
              <a:gd name="connsiteY47" fmla="*/ 482918 h 685800"/>
              <a:gd name="connsiteX48" fmla="*/ 401003 w 800151"/>
              <a:gd name="connsiteY48" fmla="*/ 488633 h 685800"/>
              <a:gd name="connsiteX49" fmla="*/ 401003 w 800151"/>
              <a:gd name="connsiteY49" fmla="*/ 526733 h 685800"/>
              <a:gd name="connsiteX50" fmla="*/ 362903 w 800151"/>
              <a:gd name="connsiteY50" fmla="*/ 520065 h 685800"/>
              <a:gd name="connsiteX51" fmla="*/ 362903 w 800151"/>
              <a:gd name="connsiteY51" fmla="*/ 603885 h 685800"/>
              <a:gd name="connsiteX52" fmla="*/ 324803 w 800151"/>
              <a:gd name="connsiteY52" fmla="*/ 571500 h 685800"/>
              <a:gd name="connsiteX53" fmla="*/ 324803 w 800151"/>
              <a:gd name="connsiteY53" fmla="*/ 569595 h 685800"/>
              <a:gd name="connsiteX54" fmla="*/ 325755 w 800151"/>
              <a:gd name="connsiteY54" fmla="*/ 569595 h 685800"/>
              <a:gd name="connsiteX55" fmla="*/ 333375 w 800151"/>
              <a:gd name="connsiteY55" fmla="*/ 571500 h 685800"/>
              <a:gd name="connsiteX56" fmla="*/ 362903 w 800151"/>
              <a:gd name="connsiteY56" fmla="*/ 578168 h 685800"/>
              <a:gd name="connsiteX57" fmla="*/ 362903 w 800151"/>
              <a:gd name="connsiteY57" fmla="*/ 603885 h 685800"/>
              <a:gd name="connsiteX58" fmla="*/ 210503 w 800151"/>
              <a:gd name="connsiteY58" fmla="*/ 474345 h 685800"/>
              <a:gd name="connsiteX59" fmla="*/ 229553 w 800151"/>
              <a:gd name="connsiteY59" fmla="*/ 475298 h 685800"/>
              <a:gd name="connsiteX60" fmla="*/ 229553 w 800151"/>
              <a:gd name="connsiteY60" fmla="*/ 476250 h 685800"/>
              <a:gd name="connsiteX61" fmla="*/ 239078 w 800151"/>
              <a:gd name="connsiteY61" fmla="*/ 513398 h 685800"/>
              <a:gd name="connsiteX62" fmla="*/ 210503 w 800151"/>
              <a:gd name="connsiteY62" fmla="*/ 511492 h 685800"/>
              <a:gd name="connsiteX63" fmla="*/ 210503 w 800151"/>
              <a:gd name="connsiteY63" fmla="*/ 474345 h 685800"/>
              <a:gd name="connsiteX64" fmla="*/ 172403 w 800151"/>
              <a:gd name="connsiteY64" fmla="*/ 360045 h 685800"/>
              <a:gd name="connsiteX65" fmla="*/ 210503 w 800151"/>
              <a:gd name="connsiteY65" fmla="*/ 365760 h 685800"/>
              <a:gd name="connsiteX66" fmla="*/ 210503 w 800151"/>
              <a:gd name="connsiteY66" fmla="*/ 403860 h 685800"/>
              <a:gd name="connsiteX67" fmla="*/ 172403 w 800151"/>
              <a:gd name="connsiteY67" fmla="*/ 397193 h 685800"/>
              <a:gd name="connsiteX68" fmla="*/ 172403 w 800151"/>
              <a:gd name="connsiteY68" fmla="*/ 360045 h 685800"/>
              <a:gd name="connsiteX69" fmla="*/ 172403 w 800151"/>
              <a:gd name="connsiteY69" fmla="*/ 507683 h 685800"/>
              <a:gd name="connsiteX70" fmla="*/ 134303 w 800151"/>
              <a:gd name="connsiteY70" fmla="*/ 501015 h 685800"/>
              <a:gd name="connsiteX71" fmla="*/ 134303 w 800151"/>
              <a:gd name="connsiteY71" fmla="*/ 463868 h 685800"/>
              <a:gd name="connsiteX72" fmla="*/ 172403 w 800151"/>
              <a:gd name="connsiteY72" fmla="*/ 469583 h 685800"/>
              <a:gd name="connsiteX73" fmla="*/ 172403 w 800151"/>
              <a:gd name="connsiteY73" fmla="*/ 507683 h 685800"/>
              <a:gd name="connsiteX74" fmla="*/ 96203 w 800151"/>
              <a:gd name="connsiteY74" fmla="*/ 352425 h 685800"/>
              <a:gd name="connsiteX75" fmla="*/ 96203 w 800151"/>
              <a:gd name="connsiteY75" fmla="*/ 335280 h 685800"/>
              <a:gd name="connsiteX76" fmla="*/ 134303 w 800151"/>
              <a:gd name="connsiteY76" fmla="*/ 349568 h 685800"/>
              <a:gd name="connsiteX77" fmla="*/ 134303 w 800151"/>
              <a:gd name="connsiteY77" fmla="*/ 384810 h 685800"/>
              <a:gd name="connsiteX78" fmla="*/ 96203 w 800151"/>
              <a:gd name="connsiteY78" fmla="*/ 352425 h 685800"/>
              <a:gd name="connsiteX79" fmla="*/ 96203 w 800151"/>
              <a:gd name="connsiteY79" fmla="*/ 489585 h 685800"/>
              <a:gd name="connsiteX80" fmla="*/ 58103 w 800151"/>
              <a:gd name="connsiteY80" fmla="*/ 457200 h 685800"/>
              <a:gd name="connsiteX81" fmla="*/ 58103 w 800151"/>
              <a:gd name="connsiteY81" fmla="*/ 440055 h 685800"/>
              <a:gd name="connsiteX82" fmla="*/ 96203 w 800151"/>
              <a:gd name="connsiteY82" fmla="*/ 454343 h 685800"/>
              <a:gd name="connsiteX83" fmla="*/ 96203 w 800151"/>
              <a:gd name="connsiteY83" fmla="*/ 489585 h 685800"/>
              <a:gd name="connsiteX84" fmla="*/ 58103 w 800151"/>
              <a:gd name="connsiteY84" fmla="*/ 192405 h 685800"/>
              <a:gd name="connsiteX85" fmla="*/ 96203 w 800151"/>
              <a:gd name="connsiteY85" fmla="*/ 206693 h 685800"/>
              <a:gd name="connsiteX86" fmla="*/ 96203 w 800151"/>
              <a:gd name="connsiteY86" fmla="*/ 241935 h 685800"/>
              <a:gd name="connsiteX87" fmla="*/ 58103 w 800151"/>
              <a:gd name="connsiteY87" fmla="*/ 209550 h 685800"/>
              <a:gd name="connsiteX88" fmla="*/ 58103 w 800151"/>
              <a:gd name="connsiteY88" fmla="*/ 192405 h 685800"/>
              <a:gd name="connsiteX89" fmla="*/ 172403 w 800151"/>
              <a:gd name="connsiteY89" fmla="*/ 222885 h 685800"/>
              <a:gd name="connsiteX90" fmla="*/ 172403 w 800151"/>
              <a:gd name="connsiteY90" fmla="*/ 260985 h 685800"/>
              <a:gd name="connsiteX91" fmla="*/ 134303 w 800151"/>
              <a:gd name="connsiteY91" fmla="*/ 254318 h 685800"/>
              <a:gd name="connsiteX92" fmla="*/ 134303 w 800151"/>
              <a:gd name="connsiteY92" fmla="*/ 217170 h 685800"/>
              <a:gd name="connsiteX93" fmla="*/ 172403 w 800151"/>
              <a:gd name="connsiteY93" fmla="*/ 222885 h 685800"/>
              <a:gd name="connsiteX94" fmla="*/ 267653 w 800151"/>
              <a:gd name="connsiteY94" fmla="*/ 57150 h 685800"/>
              <a:gd name="connsiteX95" fmla="*/ 477203 w 800151"/>
              <a:gd name="connsiteY95" fmla="*/ 114300 h 685800"/>
              <a:gd name="connsiteX96" fmla="*/ 267653 w 800151"/>
              <a:gd name="connsiteY96" fmla="*/ 171450 h 685800"/>
              <a:gd name="connsiteX97" fmla="*/ 58103 w 800151"/>
              <a:gd name="connsiteY97" fmla="*/ 114300 h 685800"/>
              <a:gd name="connsiteX98" fmla="*/ 267653 w 800151"/>
              <a:gd name="connsiteY98" fmla="*/ 57150 h 685800"/>
              <a:gd name="connsiteX99" fmla="*/ 324803 w 800151"/>
              <a:gd name="connsiteY99" fmla="*/ 508635 h 685800"/>
              <a:gd name="connsiteX100" fmla="*/ 286703 w 800151"/>
              <a:gd name="connsiteY100" fmla="*/ 476250 h 685800"/>
              <a:gd name="connsiteX101" fmla="*/ 286703 w 800151"/>
              <a:gd name="connsiteY101" fmla="*/ 459105 h 685800"/>
              <a:gd name="connsiteX102" fmla="*/ 324803 w 800151"/>
              <a:gd name="connsiteY102" fmla="*/ 473393 h 685800"/>
              <a:gd name="connsiteX103" fmla="*/ 324803 w 800151"/>
              <a:gd name="connsiteY103" fmla="*/ 508635 h 685800"/>
              <a:gd name="connsiteX104" fmla="*/ 439103 w 800151"/>
              <a:gd name="connsiteY104" fmla="*/ 241935 h 685800"/>
              <a:gd name="connsiteX105" fmla="*/ 439103 w 800151"/>
              <a:gd name="connsiteY105" fmla="*/ 207645 h 685800"/>
              <a:gd name="connsiteX106" fmla="*/ 477203 w 800151"/>
              <a:gd name="connsiteY106" fmla="*/ 192405 h 685800"/>
              <a:gd name="connsiteX107" fmla="*/ 477203 w 800151"/>
              <a:gd name="connsiteY107" fmla="*/ 209550 h 685800"/>
              <a:gd name="connsiteX108" fmla="*/ 439103 w 800151"/>
              <a:gd name="connsiteY108" fmla="*/ 241935 h 685800"/>
              <a:gd name="connsiteX109" fmla="*/ 362903 w 800151"/>
              <a:gd name="connsiteY109" fmla="*/ 260033 h 685800"/>
              <a:gd name="connsiteX110" fmla="*/ 362903 w 800151"/>
              <a:gd name="connsiteY110" fmla="*/ 222885 h 685800"/>
              <a:gd name="connsiteX111" fmla="*/ 401003 w 800151"/>
              <a:gd name="connsiteY111" fmla="*/ 217170 h 685800"/>
              <a:gd name="connsiteX112" fmla="*/ 401003 w 800151"/>
              <a:gd name="connsiteY112" fmla="*/ 253365 h 685800"/>
              <a:gd name="connsiteX113" fmla="*/ 362903 w 800151"/>
              <a:gd name="connsiteY113" fmla="*/ 260033 h 685800"/>
              <a:gd name="connsiteX114" fmla="*/ 286703 w 800151"/>
              <a:gd name="connsiteY114" fmla="*/ 266700 h 685800"/>
              <a:gd name="connsiteX115" fmla="*/ 286703 w 800151"/>
              <a:gd name="connsiteY115" fmla="*/ 228600 h 685800"/>
              <a:gd name="connsiteX116" fmla="*/ 324803 w 800151"/>
              <a:gd name="connsiteY116" fmla="*/ 226695 h 685800"/>
              <a:gd name="connsiteX117" fmla="*/ 324803 w 800151"/>
              <a:gd name="connsiteY117" fmla="*/ 264795 h 685800"/>
              <a:gd name="connsiteX118" fmla="*/ 286703 w 800151"/>
              <a:gd name="connsiteY118" fmla="*/ 266700 h 685800"/>
              <a:gd name="connsiteX119" fmla="*/ 210503 w 800151"/>
              <a:gd name="connsiteY119" fmla="*/ 264795 h 685800"/>
              <a:gd name="connsiteX120" fmla="*/ 210503 w 800151"/>
              <a:gd name="connsiteY120" fmla="*/ 226695 h 685800"/>
              <a:gd name="connsiteX121" fmla="*/ 248603 w 800151"/>
              <a:gd name="connsiteY121" fmla="*/ 228600 h 685800"/>
              <a:gd name="connsiteX122" fmla="*/ 248603 w 800151"/>
              <a:gd name="connsiteY122" fmla="*/ 266700 h 685800"/>
              <a:gd name="connsiteX123" fmla="*/ 210503 w 800151"/>
              <a:gd name="connsiteY123" fmla="*/ 264795 h 685800"/>
              <a:gd name="connsiteX124" fmla="*/ 705803 w 800151"/>
              <a:gd name="connsiteY124" fmla="*/ 381000 h 685800"/>
              <a:gd name="connsiteX125" fmla="*/ 496253 w 800151"/>
              <a:gd name="connsiteY125" fmla="*/ 438150 h 685800"/>
              <a:gd name="connsiteX126" fmla="*/ 286703 w 800151"/>
              <a:gd name="connsiteY126" fmla="*/ 381000 h 685800"/>
              <a:gd name="connsiteX127" fmla="*/ 496253 w 800151"/>
              <a:gd name="connsiteY127" fmla="*/ 323850 h 685800"/>
              <a:gd name="connsiteX128" fmla="*/ 705803 w 800151"/>
              <a:gd name="connsiteY128" fmla="*/ 381000 h 685800"/>
              <a:gd name="connsiteX129" fmla="*/ 762953 w 800151"/>
              <a:gd name="connsiteY129" fmla="*/ 409575 h 685800"/>
              <a:gd name="connsiteX130" fmla="*/ 762953 w 800151"/>
              <a:gd name="connsiteY130" fmla="*/ 381000 h 685800"/>
              <a:gd name="connsiteX131" fmla="*/ 659130 w 800151"/>
              <a:gd name="connsiteY131" fmla="*/ 285750 h 685800"/>
              <a:gd name="connsiteX132" fmla="*/ 570548 w 800151"/>
              <a:gd name="connsiteY132" fmla="*/ 270510 h 685800"/>
              <a:gd name="connsiteX133" fmla="*/ 571500 w 800151"/>
              <a:gd name="connsiteY133" fmla="*/ 257175 h 685800"/>
              <a:gd name="connsiteX134" fmla="*/ 533400 w 800151"/>
              <a:gd name="connsiteY134" fmla="*/ 190500 h 685800"/>
              <a:gd name="connsiteX135" fmla="*/ 533400 w 800151"/>
              <a:gd name="connsiteY135" fmla="*/ 114300 h 685800"/>
              <a:gd name="connsiteX136" fmla="*/ 429578 w 800151"/>
              <a:gd name="connsiteY136" fmla="*/ 19050 h 685800"/>
              <a:gd name="connsiteX137" fmla="*/ 266700 w 800151"/>
              <a:gd name="connsiteY137" fmla="*/ 0 h 685800"/>
              <a:gd name="connsiteX138" fmla="*/ 0 w 800151"/>
              <a:gd name="connsiteY138" fmla="*/ 114300 h 685800"/>
              <a:gd name="connsiteX139" fmla="*/ 0 w 800151"/>
              <a:gd name="connsiteY139" fmla="*/ 209550 h 685800"/>
              <a:gd name="connsiteX140" fmla="*/ 38100 w 800151"/>
              <a:gd name="connsiteY140" fmla="*/ 276225 h 685800"/>
              <a:gd name="connsiteX141" fmla="*/ 38100 w 800151"/>
              <a:gd name="connsiteY141" fmla="*/ 294323 h 685800"/>
              <a:gd name="connsiteX142" fmla="*/ 0 w 800151"/>
              <a:gd name="connsiteY142" fmla="*/ 361950 h 685800"/>
              <a:gd name="connsiteX143" fmla="*/ 0 w 800151"/>
              <a:gd name="connsiteY143" fmla="*/ 457200 h 685800"/>
              <a:gd name="connsiteX144" fmla="*/ 103822 w 800151"/>
              <a:gd name="connsiteY144" fmla="*/ 552450 h 685800"/>
              <a:gd name="connsiteX145" fmla="*/ 266700 w 800151"/>
              <a:gd name="connsiteY145" fmla="*/ 571500 h 685800"/>
              <a:gd name="connsiteX146" fmla="*/ 370523 w 800151"/>
              <a:gd name="connsiteY146" fmla="*/ 666750 h 685800"/>
              <a:gd name="connsiteX147" fmla="*/ 533400 w 800151"/>
              <a:gd name="connsiteY147" fmla="*/ 685800 h 685800"/>
              <a:gd name="connsiteX148" fmla="*/ 800100 w 800151"/>
              <a:gd name="connsiteY148" fmla="*/ 571500 h 685800"/>
              <a:gd name="connsiteX149" fmla="*/ 800100 w 800151"/>
              <a:gd name="connsiteY149" fmla="*/ 476250 h 685800"/>
              <a:gd name="connsiteX150" fmla="*/ 762953 w 800151"/>
              <a:gd name="connsiteY150" fmla="*/ 409575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800151" h="685800">
                <a:moveTo>
                  <a:pt x="743903" y="571500"/>
                </a:moveTo>
                <a:cubicBezTo>
                  <a:pt x="743903" y="583883"/>
                  <a:pt x="729615" y="595313"/>
                  <a:pt x="705803" y="603885"/>
                </a:cubicBezTo>
                <a:lnTo>
                  <a:pt x="705803" y="569595"/>
                </a:lnTo>
                <a:cubicBezTo>
                  <a:pt x="719138" y="565785"/>
                  <a:pt x="732473" y="560070"/>
                  <a:pt x="743903" y="554355"/>
                </a:cubicBezTo>
                <a:lnTo>
                  <a:pt x="743903" y="571500"/>
                </a:lnTo>
                <a:close/>
                <a:moveTo>
                  <a:pt x="667703" y="508635"/>
                </a:moveTo>
                <a:lnTo>
                  <a:pt x="667703" y="474345"/>
                </a:lnTo>
                <a:cubicBezTo>
                  <a:pt x="681038" y="470535"/>
                  <a:pt x="694373" y="464820"/>
                  <a:pt x="705803" y="459105"/>
                </a:cubicBezTo>
                <a:lnTo>
                  <a:pt x="705803" y="476250"/>
                </a:lnTo>
                <a:cubicBezTo>
                  <a:pt x="705803" y="488633"/>
                  <a:pt x="691515" y="500063"/>
                  <a:pt x="667703" y="508635"/>
                </a:cubicBezTo>
                <a:close/>
                <a:moveTo>
                  <a:pt x="667703" y="615315"/>
                </a:moveTo>
                <a:cubicBezTo>
                  <a:pt x="656273" y="618173"/>
                  <a:pt x="642938" y="620078"/>
                  <a:pt x="629603" y="621983"/>
                </a:cubicBezTo>
                <a:lnTo>
                  <a:pt x="629603" y="584835"/>
                </a:lnTo>
                <a:cubicBezTo>
                  <a:pt x="641985" y="582930"/>
                  <a:pt x="655320" y="581025"/>
                  <a:pt x="667703" y="579120"/>
                </a:cubicBezTo>
                <a:lnTo>
                  <a:pt x="667703" y="615315"/>
                </a:lnTo>
                <a:close/>
                <a:moveTo>
                  <a:pt x="591503" y="489585"/>
                </a:moveTo>
                <a:cubicBezTo>
                  <a:pt x="603885" y="487680"/>
                  <a:pt x="617220" y="485775"/>
                  <a:pt x="629603" y="483870"/>
                </a:cubicBezTo>
                <a:lnTo>
                  <a:pt x="629603" y="520065"/>
                </a:lnTo>
                <a:cubicBezTo>
                  <a:pt x="618173" y="522923"/>
                  <a:pt x="604838" y="524828"/>
                  <a:pt x="591503" y="526733"/>
                </a:cubicBezTo>
                <a:lnTo>
                  <a:pt x="591503" y="489585"/>
                </a:lnTo>
                <a:close/>
                <a:moveTo>
                  <a:pt x="591503" y="626745"/>
                </a:moveTo>
                <a:cubicBezTo>
                  <a:pt x="579120" y="627698"/>
                  <a:pt x="566738" y="628650"/>
                  <a:pt x="553403" y="628650"/>
                </a:cubicBezTo>
                <a:lnTo>
                  <a:pt x="553403" y="590550"/>
                </a:lnTo>
                <a:cubicBezTo>
                  <a:pt x="564833" y="590550"/>
                  <a:pt x="578168" y="589598"/>
                  <a:pt x="591503" y="588645"/>
                </a:cubicBezTo>
                <a:lnTo>
                  <a:pt x="591503" y="626745"/>
                </a:lnTo>
                <a:close/>
                <a:moveTo>
                  <a:pt x="515303" y="533400"/>
                </a:moveTo>
                <a:lnTo>
                  <a:pt x="515303" y="495300"/>
                </a:lnTo>
                <a:cubicBezTo>
                  <a:pt x="526733" y="495300"/>
                  <a:pt x="540068" y="494348"/>
                  <a:pt x="553403" y="493395"/>
                </a:cubicBezTo>
                <a:lnTo>
                  <a:pt x="553403" y="531495"/>
                </a:lnTo>
                <a:cubicBezTo>
                  <a:pt x="541020" y="532448"/>
                  <a:pt x="528638" y="532448"/>
                  <a:pt x="515303" y="533400"/>
                </a:cubicBezTo>
                <a:close/>
                <a:moveTo>
                  <a:pt x="515303" y="628650"/>
                </a:moveTo>
                <a:cubicBezTo>
                  <a:pt x="501968" y="628650"/>
                  <a:pt x="489585" y="627698"/>
                  <a:pt x="477203" y="626745"/>
                </a:cubicBezTo>
                <a:lnTo>
                  <a:pt x="477203" y="590550"/>
                </a:lnTo>
                <a:cubicBezTo>
                  <a:pt x="483870" y="590550"/>
                  <a:pt x="489585" y="590550"/>
                  <a:pt x="496253" y="590550"/>
                </a:cubicBezTo>
                <a:cubicBezTo>
                  <a:pt x="501968" y="590550"/>
                  <a:pt x="508635" y="590550"/>
                  <a:pt x="515303" y="590550"/>
                </a:cubicBezTo>
                <a:lnTo>
                  <a:pt x="515303" y="628650"/>
                </a:lnTo>
                <a:close/>
                <a:moveTo>
                  <a:pt x="439103" y="493395"/>
                </a:moveTo>
                <a:cubicBezTo>
                  <a:pt x="451485" y="494348"/>
                  <a:pt x="463868" y="495300"/>
                  <a:pt x="477203" y="495300"/>
                </a:cubicBezTo>
                <a:lnTo>
                  <a:pt x="477203" y="533400"/>
                </a:lnTo>
                <a:cubicBezTo>
                  <a:pt x="463868" y="533400"/>
                  <a:pt x="451485" y="532448"/>
                  <a:pt x="439103" y="531495"/>
                </a:cubicBezTo>
                <a:lnTo>
                  <a:pt x="439103" y="493395"/>
                </a:lnTo>
                <a:close/>
                <a:moveTo>
                  <a:pt x="439103" y="621983"/>
                </a:moveTo>
                <a:cubicBezTo>
                  <a:pt x="425768" y="620078"/>
                  <a:pt x="412433" y="618173"/>
                  <a:pt x="401003" y="615315"/>
                </a:cubicBezTo>
                <a:lnTo>
                  <a:pt x="401003" y="584835"/>
                </a:lnTo>
                <a:cubicBezTo>
                  <a:pt x="413385" y="586740"/>
                  <a:pt x="425768" y="587693"/>
                  <a:pt x="439103" y="588645"/>
                </a:cubicBezTo>
                <a:lnTo>
                  <a:pt x="439103" y="621983"/>
                </a:lnTo>
                <a:close/>
                <a:moveTo>
                  <a:pt x="362903" y="520065"/>
                </a:moveTo>
                <a:lnTo>
                  <a:pt x="362903" y="482918"/>
                </a:lnTo>
                <a:cubicBezTo>
                  <a:pt x="375285" y="484823"/>
                  <a:pt x="387668" y="487680"/>
                  <a:pt x="401003" y="488633"/>
                </a:cubicBezTo>
                <a:lnTo>
                  <a:pt x="401003" y="526733"/>
                </a:lnTo>
                <a:cubicBezTo>
                  <a:pt x="387668" y="524828"/>
                  <a:pt x="374333" y="522923"/>
                  <a:pt x="362903" y="520065"/>
                </a:cubicBezTo>
                <a:close/>
                <a:moveTo>
                  <a:pt x="362903" y="603885"/>
                </a:moveTo>
                <a:cubicBezTo>
                  <a:pt x="339090" y="594360"/>
                  <a:pt x="324803" y="582930"/>
                  <a:pt x="324803" y="571500"/>
                </a:cubicBezTo>
                <a:lnTo>
                  <a:pt x="324803" y="569595"/>
                </a:lnTo>
                <a:cubicBezTo>
                  <a:pt x="324803" y="569595"/>
                  <a:pt x="324803" y="569595"/>
                  <a:pt x="325755" y="569595"/>
                </a:cubicBezTo>
                <a:cubicBezTo>
                  <a:pt x="328613" y="570548"/>
                  <a:pt x="330518" y="571500"/>
                  <a:pt x="333375" y="571500"/>
                </a:cubicBezTo>
                <a:cubicBezTo>
                  <a:pt x="342900" y="574358"/>
                  <a:pt x="352425" y="576263"/>
                  <a:pt x="362903" y="578168"/>
                </a:cubicBezTo>
                <a:lnTo>
                  <a:pt x="362903" y="603885"/>
                </a:lnTo>
                <a:close/>
                <a:moveTo>
                  <a:pt x="210503" y="474345"/>
                </a:moveTo>
                <a:cubicBezTo>
                  <a:pt x="217170" y="474345"/>
                  <a:pt x="222885" y="475298"/>
                  <a:pt x="229553" y="475298"/>
                </a:cubicBezTo>
                <a:lnTo>
                  <a:pt x="229553" y="476250"/>
                </a:lnTo>
                <a:cubicBezTo>
                  <a:pt x="229553" y="489585"/>
                  <a:pt x="232410" y="502920"/>
                  <a:pt x="239078" y="513398"/>
                </a:cubicBezTo>
                <a:cubicBezTo>
                  <a:pt x="229553" y="513398"/>
                  <a:pt x="220028" y="512445"/>
                  <a:pt x="210503" y="511492"/>
                </a:cubicBezTo>
                <a:lnTo>
                  <a:pt x="210503" y="474345"/>
                </a:lnTo>
                <a:close/>
                <a:moveTo>
                  <a:pt x="172403" y="360045"/>
                </a:moveTo>
                <a:cubicBezTo>
                  <a:pt x="184785" y="361950"/>
                  <a:pt x="197168" y="364808"/>
                  <a:pt x="210503" y="365760"/>
                </a:cubicBezTo>
                <a:lnTo>
                  <a:pt x="210503" y="403860"/>
                </a:lnTo>
                <a:cubicBezTo>
                  <a:pt x="197168" y="401955"/>
                  <a:pt x="183833" y="400050"/>
                  <a:pt x="172403" y="397193"/>
                </a:cubicBezTo>
                <a:lnTo>
                  <a:pt x="172403" y="360045"/>
                </a:lnTo>
                <a:close/>
                <a:moveTo>
                  <a:pt x="172403" y="507683"/>
                </a:moveTo>
                <a:cubicBezTo>
                  <a:pt x="159068" y="505778"/>
                  <a:pt x="145733" y="503873"/>
                  <a:pt x="134303" y="501015"/>
                </a:cubicBezTo>
                <a:lnTo>
                  <a:pt x="134303" y="463868"/>
                </a:lnTo>
                <a:cubicBezTo>
                  <a:pt x="146685" y="465773"/>
                  <a:pt x="159068" y="468630"/>
                  <a:pt x="172403" y="469583"/>
                </a:cubicBezTo>
                <a:lnTo>
                  <a:pt x="172403" y="507683"/>
                </a:lnTo>
                <a:close/>
                <a:moveTo>
                  <a:pt x="96203" y="352425"/>
                </a:moveTo>
                <a:lnTo>
                  <a:pt x="96203" y="335280"/>
                </a:lnTo>
                <a:cubicBezTo>
                  <a:pt x="107633" y="340995"/>
                  <a:pt x="120015" y="345758"/>
                  <a:pt x="134303" y="349568"/>
                </a:cubicBezTo>
                <a:lnTo>
                  <a:pt x="134303" y="384810"/>
                </a:lnTo>
                <a:cubicBezTo>
                  <a:pt x="110490" y="376238"/>
                  <a:pt x="96203" y="364808"/>
                  <a:pt x="96203" y="352425"/>
                </a:cubicBezTo>
                <a:close/>
                <a:moveTo>
                  <a:pt x="96203" y="489585"/>
                </a:moveTo>
                <a:cubicBezTo>
                  <a:pt x="72390" y="480060"/>
                  <a:pt x="58103" y="468630"/>
                  <a:pt x="58103" y="457200"/>
                </a:cubicBezTo>
                <a:lnTo>
                  <a:pt x="58103" y="440055"/>
                </a:lnTo>
                <a:cubicBezTo>
                  <a:pt x="69533" y="445770"/>
                  <a:pt x="81915" y="450533"/>
                  <a:pt x="96203" y="454343"/>
                </a:cubicBezTo>
                <a:lnTo>
                  <a:pt x="96203" y="489585"/>
                </a:lnTo>
                <a:close/>
                <a:moveTo>
                  <a:pt x="58103" y="192405"/>
                </a:moveTo>
                <a:cubicBezTo>
                  <a:pt x="69533" y="198120"/>
                  <a:pt x="81915" y="202883"/>
                  <a:pt x="96203" y="206693"/>
                </a:cubicBezTo>
                <a:lnTo>
                  <a:pt x="96203" y="241935"/>
                </a:lnTo>
                <a:cubicBezTo>
                  <a:pt x="72390" y="232410"/>
                  <a:pt x="58103" y="220980"/>
                  <a:pt x="58103" y="209550"/>
                </a:cubicBezTo>
                <a:lnTo>
                  <a:pt x="58103" y="192405"/>
                </a:lnTo>
                <a:close/>
                <a:moveTo>
                  <a:pt x="172403" y="222885"/>
                </a:moveTo>
                <a:lnTo>
                  <a:pt x="172403" y="260985"/>
                </a:lnTo>
                <a:cubicBezTo>
                  <a:pt x="159068" y="259080"/>
                  <a:pt x="145733" y="257175"/>
                  <a:pt x="134303" y="254318"/>
                </a:cubicBezTo>
                <a:lnTo>
                  <a:pt x="134303" y="217170"/>
                </a:lnTo>
                <a:cubicBezTo>
                  <a:pt x="146685" y="219075"/>
                  <a:pt x="159068" y="220980"/>
                  <a:pt x="172403" y="222885"/>
                </a:cubicBezTo>
                <a:close/>
                <a:moveTo>
                  <a:pt x="267653" y="57150"/>
                </a:moveTo>
                <a:cubicBezTo>
                  <a:pt x="383858" y="57150"/>
                  <a:pt x="477203" y="82868"/>
                  <a:pt x="477203" y="114300"/>
                </a:cubicBezTo>
                <a:cubicBezTo>
                  <a:pt x="477203" y="145733"/>
                  <a:pt x="383858" y="171450"/>
                  <a:pt x="267653" y="171450"/>
                </a:cubicBezTo>
                <a:cubicBezTo>
                  <a:pt x="151447" y="171450"/>
                  <a:pt x="58103" y="145733"/>
                  <a:pt x="58103" y="114300"/>
                </a:cubicBezTo>
                <a:cubicBezTo>
                  <a:pt x="58103" y="82868"/>
                  <a:pt x="151447" y="57150"/>
                  <a:pt x="267653" y="57150"/>
                </a:cubicBezTo>
                <a:close/>
                <a:moveTo>
                  <a:pt x="324803" y="508635"/>
                </a:moveTo>
                <a:cubicBezTo>
                  <a:pt x="300990" y="499110"/>
                  <a:pt x="286703" y="487680"/>
                  <a:pt x="286703" y="476250"/>
                </a:cubicBezTo>
                <a:lnTo>
                  <a:pt x="286703" y="459105"/>
                </a:lnTo>
                <a:cubicBezTo>
                  <a:pt x="298133" y="464820"/>
                  <a:pt x="310515" y="469583"/>
                  <a:pt x="324803" y="473393"/>
                </a:cubicBezTo>
                <a:lnTo>
                  <a:pt x="324803" y="508635"/>
                </a:lnTo>
                <a:close/>
                <a:moveTo>
                  <a:pt x="439103" y="241935"/>
                </a:moveTo>
                <a:lnTo>
                  <a:pt x="439103" y="207645"/>
                </a:lnTo>
                <a:cubicBezTo>
                  <a:pt x="452438" y="203835"/>
                  <a:pt x="465773" y="198120"/>
                  <a:pt x="477203" y="192405"/>
                </a:cubicBezTo>
                <a:lnTo>
                  <a:pt x="477203" y="209550"/>
                </a:lnTo>
                <a:cubicBezTo>
                  <a:pt x="477203" y="221933"/>
                  <a:pt x="462915" y="233363"/>
                  <a:pt x="439103" y="241935"/>
                </a:cubicBezTo>
                <a:close/>
                <a:moveTo>
                  <a:pt x="362903" y="260033"/>
                </a:moveTo>
                <a:lnTo>
                  <a:pt x="362903" y="222885"/>
                </a:lnTo>
                <a:cubicBezTo>
                  <a:pt x="375285" y="220980"/>
                  <a:pt x="388620" y="219075"/>
                  <a:pt x="401003" y="217170"/>
                </a:cubicBezTo>
                <a:lnTo>
                  <a:pt x="401003" y="253365"/>
                </a:lnTo>
                <a:cubicBezTo>
                  <a:pt x="389573" y="256223"/>
                  <a:pt x="376238" y="258127"/>
                  <a:pt x="362903" y="260033"/>
                </a:cubicBezTo>
                <a:close/>
                <a:moveTo>
                  <a:pt x="286703" y="266700"/>
                </a:moveTo>
                <a:lnTo>
                  <a:pt x="286703" y="228600"/>
                </a:lnTo>
                <a:cubicBezTo>
                  <a:pt x="298133" y="228600"/>
                  <a:pt x="311468" y="227648"/>
                  <a:pt x="324803" y="226695"/>
                </a:cubicBezTo>
                <a:lnTo>
                  <a:pt x="324803" y="264795"/>
                </a:lnTo>
                <a:cubicBezTo>
                  <a:pt x="312420" y="265748"/>
                  <a:pt x="300038" y="265748"/>
                  <a:pt x="286703" y="266700"/>
                </a:cubicBezTo>
                <a:close/>
                <a:moveTo>
                  <a:pt x="210503" y="264795"/>
                </a:moveTo>
                <a:lnTo>
                  <a:pt x="210503" y="226695"/>
                </a:lnTo>
                <a:cubicBezTo>
                  <a:pt x="222885" y="227648"/>
                  <a:pt x="235267" y="228600"/>
                  <a:pt x="248603" y="228600"/>
                </a:cubicBezTo>
                <a:lnTo>
                  <a:pt x="248603" y="266700"/>
                </a:lnTo>
                <a:cubicBezTo>
                  <a:pt x="235267" y="265748"/>
                  <a:pt x="222885" y="265748"/>
                  <a:pt x="210503" y="264795"/>
                </a:cubicBezTo>
                <a:close/>
                <a:moveTo>
                  <a:pt x="705803" y="381000"/>
                </a:moveTo>
                <a:cubicBezTo>
                  <a:pt x="705803" y="412433"/>
                  <a:pt x="612458" y="438150"/>
                  <a:pt x="496253" y="438150"/>
                </a:cubicBezTo>
                <a:cubicBezTo>
                  <a:pt x="380048" y="438150"/>
                  <a:pt x="286703" y="412433"/>
                  <a:pt x="286703" y="381000"/>
                </a:cubicBezTo>
                <a:cubicBezTo>
                  <a:pt x="286703" y="349568"/>
                  <a:pt x="380048" y="323850"/>
                  <a:pt x="496253" y="323850"/>
                </a:cubicBezTo>
                <a:cubicBezTo>
                  <a:pt x="612458" y="323850"/>
                  <a:pt x="705803" y="349568"/>
                  <a:pt x="705803" y="381000"/>
                </a:cubicBezTo>
                <a:close/>
                <a:moveTo>
                  <a:pt x="762953" y="409575"/>
                </a:moveTo>
                <a:lnTo>
                  <a:pt x="762953" y="381000"/>
                </a:lnTo>
                <a:cubicBezTo>
                  <a:pt x="762953" y="336233"/>
                  <a:pt x="727710" y="303848"/>
                  <a:pt x="659130" y="285750"/>
                </a:cubicBezTo>
                <a:cubicBezTo>
                  <a:pt x="633413" y="279083"/>
                  <a:pt x="603885" y="273368"/>
                  <a:pt x="570548" y="270510"/>
                </a:cubicBezTo>
                <a:cubicBezTo>
                  <a:pt x="571500" y="266700"/>
                  <a:pt x="571500" y="261938"/>
                  <a:pt x="571500" y="257175"/>
                </a:cubicBezTo>
                <a:cubicBezTo>
                  <a:pt x="571500" y="230505"/>
                  <a:pt x="559118" y="207645"/>
                  <a:pt x="533400" y="190500"/>
                </a:cubicBezTo>
                <a:lnTo>
                  <a:pt x="533400" y="114300"/>
                </a:lnTo>
                <a:cubicBezTo>
                  <a:pt x="533400" y="69532"/>
                  <a:pt x="498158" y="37147"/>
                  <a:pt x="429578" y="19050"/>
                </a:cubicBezTo>
                <a:cubicBezTo>
                  <a:pt x="384810" y="6667"/>
                  <a:pt x="327660" y="0"/>
                  <a:pt x="266700" y="0"/>
                </a:cubicBezTo>
                <a:cubicBezTo>
                  <a:pt x="186690" y="0"/>
                  <a:pt x="0" y="11430"/>
                  <a:pt x="0" y="114300"/>
                </a:cubicBezTo>
                <a:lnTo>
                  <a:pt x="0" y="209550"/>
                </a:lnTo>
                <a:cubicBezTo>
                  <a:pt x="0" y="236220"/>
                  <a:pt x="12382" y="259080"/>
                  <a:pt x="38100" y="276225"/>
                </a:cubicBezTo>
                <a:lnTo>
                  <a:pt x="38100" y="294323"/>
                </a:lnTo>
                <a:cubicBezTo>
                  <a:pt x="15240" y="310515"/>
                  <a:pt x="0" y="332423"/>
                  <a:pt x="0" y="361950"/>
                </a:cubicBezTo>
                <a:lnTo>
                  <a:pt x="0" y="457200"/>
                </a:lnTo>
                <a:cubicBezTo>
                  <a:pt x="0" y="501967"/>
                  <a:pt x="35243" y="534353"/>
                  <a:pt x="103822" y="552450"/>
                </a:cubicBezTo>
                <a:cubicBezTo>
                  <a:pt x="148590" y="564833"/>
                  <a:pt x="205740" y="571500"/>
                  <a:pt x="266700" y="571500"/>
                </a:cubicBezTo>
                <a:cubicBezTo>
                  <a:pt x="266700" y="616268"/>
                  <a:pt x="301943" y="648653"/>
                  <a:pt x="370523" y="666750"/>
                </a:cubicBezTo>
                <a:cubicBezTo>
                  <a:pt x="415290" y="679133"/>
                  <a:pt x="472440" y="685800"/>
                  <a:pt x="533400" y="685800"/>
                </a:cubicBezTo>
                <a:cubicBezTo>
                  <a:pt x="613410" y="685800"/>
                  <a:pt x="800100" y="674370"/>
                  <a:pt x="800100" y="571500"/>
                </a:cubicBezTo>
                <a:lnTo>
                  <a:pt x="800100" y="476250"/>
                </a:lnTo>
                <a:cubicBezTo>
                  <a:pt x="801053" y="449580"/>
                  <a:pt x="788670" y="426720"/>
                  <a:pt x="762953" y="409575"/>
                </a:cubicBezTo>
                <a:close/>
              </a:path>
            </a:pathLst>
          </a:custGeom>
          <a:gradFill>
            <a:gsLst>
              <a:gs pos="0">
                <a:srgbClr val="FFC000"/>
              </a:gs>
              <a:gs pos="34000">
                <a:srgbClr val="00B050"/>
              </a:gs>
              <a:gs pos="66000">
                <a:schemeClr val="accent1">
                  <a:lumMod val="45000"/>
                  <a:lumOff val="5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6DF5A3F-5E38-ED3E-9E79-5C2741E39307}"/>
              </a:ext>
            </a:extLst>
          </p:cNvPr>
          <p:cNvSpPr txBox="1"/>
          <p:nvPr/>
        </p:nvSpPr>
        <p:spPr>
          <a:xfrm>
            <a:off x="8850456" y="3924096"/>
            <a:ext cx="2512981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3,4%</a:t>
            </a:r>
          </a:p>
        </p:txBody>
      </p:sp>
      <p:sp>
        <p:nvSpPr>
          <p:cNvPr id="9" name="Elemento grafico 57" descr="Monete con riempimento a tinta unita">
            <a:extLst>
              <a:ext uri="{FF2B5EF4-FFF2-40B4-BE49-F238E27FC236}">
                <a16:creationId xmlns:a16="http://schemas.microsoft.com/office/drawing/2014/main" id="{9069CFCF-E9A6-9C1D-93C9-7A611BD592C8}"/>
              </a:ext>
            </a:extLst>
          </p:cNvPr>
          <p:cNvSpPr/>
          <p:nvPr/>
        </p:nvSpPr>
        <p:spPr>
          <a:xfrm flipH="1">
            <a:off x="11078862" y="4217011"/>
            <a:ext cx="744938" cy="638477"/>
          </a:xfrm>
          <a:custGeom>
            <a:avLst/>
            <a:gdLst>
              <a:gd name="connsiteX0" fmla="*/ 743903 w 800151"/>
              <a:gd name="connsiteY0" fmla="*/ 571500 h 685800"/>
              <a:gd name="connsiteX1" fmla="*/ 705803 w 800151"/>
              <a:gd name="connsiteY1" fmla="*/ 603885 h 685800"/>
              <a:gd name="connsiteX2" fmla="*/ 705803 w 800151"/>
              <a:gd name="connsiteY2" fmla="*/ 569595 h 685800"/>
              <a:gd name="connsiteX3" fmla="*/ 743903 w 800151"/>
              <a:gd name="connsiteY3" fmla="*/ 554355 h 685800"/>
              <a:gd name="connsiteX4" fmla="*/ 743903 w 800151"/>
              <a:gd name="connsiteY4" fmla="*/ 571500 h 685800"/>
              <a:gd name="connsiteX5" fmla="*/ 667703 w 800151"/>
              <a:gd name="connsiteY5" fmla="*/ 508635 h 685800"/>
              <a:gd name="connsiteX6" fmla="*/ 667703 w 800151"/>
              <a:gd name="connsiteY6" fmla="*/ 474345 h 685800"/>
              <a:gd name="connsiteX7" fmla="*/ 705803 w 800151"/>
              <a:gd name="connsiteY7" fmla="*/ 459105 h 685800"/>
              <a:gd name="connsiteX8" fmla="*/ 705803 w 800151"/>
              <a:gd name="connsiteY8" fmla="*/ 476250 h 685800"/>
              <a:gd name="connsiteX9" fmla="*/ 667703 w 800151"/>
              <a:gd name="connsiteY9" fmla="*/ 508635 h 685800"/>
              <a:gd name="connsiteX10" fmla="*/ 667703 w 800151"/>
              <a:gd name="connsiteY10" fmla="*/ 615315 h 685800"/>
              <a:gd name="connsiteX11" fmla="*/ 629603 w 800151"/>
              <a:gd name="connsiteY11" fmla="*/ 621983 h 685800"/>
              <a:gd name="connsiteX12" fmla="*/ 629603 w 800151"/>
              <a:gd name="connsiteY12" fmla="*/ 584835 h 685800"/>
              <a:gd name="connsiteX13" fmla="*/ 667703 w 800151"/>
              <a:gd name="connsiteY13" fmla="*/ 579120 h 685800"/>
              <a:gd name="connsiteX14" fmla="*/ 667703 w 800151"/>
              <a:gd name="connsiteY14" fmla="*/ 615315 h 685800"/>
              <a:gd name="connsiteX15" fmla="*/ 591503 w 800151"/>
              <a:gd name="connsiteY15" fmla="*/ 489585 h 685800"/>
              <a:gd name="connsiteX16" fmla="*/ 629603 w 800151"/>
              <a:gd name="connsiteY16" fmla="*/ 483870 h 685800"/>
              <a:gd name="connsiteX17" fmla="*/ 629603 w 800151"/>
              <a:gd name="connsiteY17" fmla="*/ 520065 h 685800"/>
              <a:gd name="connsiteX18" fmla="*/ 591503 w 800151"/>
              <a:gd name="connsiteY18" fmla="*/ 526733 h 685800"/>
              <a:gd name="connsiteX19" fmla="*/ 591503 w 800151"/>
              <a:gd name="connsiteY19" fmla="*/ 489585 h 685800"/>
              <a:gd name="connsiteX20" fmla="*/ 591503 w 800151"/>
              <a:gd name="connsiteY20" fmla="*/ 626745 h 685800"/>
              <a:gd name="connsiteX21" fmla="*/ 553403 w 800151"/>
              <a:gd name="connsiteY21" fmla="*/ 628650 h 685800"/>
              <a:gd name="connsiteX22" fmla="*/ 553403 w 800151"/>
              <a:gd name="connsiteY22" fmla="*/ 590550 h 685800"/>
              <a:gd name="connsiteX23" fmla="*/ 591503 w 800151"/>
              <a:gd name="connsiteY23" fmla="*/ 588645 h 685800"/>
              <a:gd name="connsiteX24" fmla="*/ 591503 w 800151"/>
              <a:gd name="connsiteY24" fmla="*/ 626745 h 685800"/>
              <a:gd name="connsiteX25" fmla="*/ 515303 w 800151"/>
              <a:gd name="connsiteY25" fmla="*/ 533400 h 685800"/>
              <a:gd name="connsiteX26" fmla="*/ 515303 w 800151"/>
              <a:gd name="connsiteY26" fmla="*/ 495300 h 685800"/>
              <a:gd name="connsiteX27" fmla="*/ 553403 w 800151"/>
              <a:gd name="connsiteY27" fmla="*/ 493395 h 685800"/>
              <a:gd name="connsiteX28" fmla="*/ 553403 w 800151"/>
              <a:gd name="connsiteY28" fmla="*/ 531495 h 685800"/>
              <a:gd name="connsiteX29" fmla="*/ 515303 w 800151"/>
              <a:gd name="connsiteY29" fmla="*/ 533400 h 685800"/>
              <a:gd name="connsiteX30" fmla="*/ 515303 w 800151"/>
              <a:gd name="connsiteY30" fmla="*/ 628650 h 685800"/>
              <a:gd name="connsiteX31" fmla="*/ 477203 w 800151"/>
              <a:gd name="connsiteY31" fmla="*/ 626745 h 685800"/>
              <a:gd name="connsiteX32" fmla="*/ 477203 w 800151"/>
              <a:gd name="connsiteY32" fmla="*/ 590550 h 685800"/>
              <a:gd name="connsiteX33" fmla="*/ 496253 w 800151"/>
              <a:gd name="connsiteY33" fmla="*/ 590550 h 685800"/>
              <a:gd name="connsiteX34" fmla="*/ 515303 w 800151"/>
              <a:gd name="connsiteY34" fmla="*/ 590550 h 685800"/>
              <a:gd name="connsiteX35" fmla="*/ 515303 w 800151"/>
              <a:gd name="connsiteY35" fmla="*/ 628650 h 685800"/>
              <a:gd name="connsiteX36" fmla="*/ 439103 w 800151"/>
              <a:gd name="connsiteY36" fmla="*/ 493395 h 685800"/>
              <a:gd name="connsiteX37" fmla="*/ 477203 w 800151"/>
              <a:gd name="connsiteY37" fmla="*/ 495300 h 685800"/>
              <a:gd name="connsiteX38" fmla="*/ 477203 w 800151"/>
              <a:gd name="connsiteY38" fmla="*/ 533400 h 685800"/>
              <a:gd name="connsiteX39" fmla="*/ 439103 w 800151"/>
              <a:gd name="connsiteY39" fmla="*/ 531495 h 685800"/>
              <a:gd name="connsiteX40" fmla="*/ 439103 w 800151"/>
              <a:gd name="connsiteY40" fmla="*/ 493395 h 685800"/>
              <a:gd name="connsiteX41" fmla="*/ 439103 w 800151"/>
              <a:gd name="connsiteY41" fmla="*/ 621983 h 685800"/>
              <a:gd name="connsiteX42" fmla="*/ 401003 w 800151"/>
              <a:gd name="connsiteY42" fmla="*/ 615315 h 685800"/>
              <a:gd name="connsiteX43" fmla="*/ 401003 w 800151"/>
              <a:gd name="connsiteY43" fmla="*/ 584835 h 685800"/>
              <a:gd name="connsiteX44" fmla="*/ 439103 w 800151"/>
              <a:gd name="connsiteY44" fmla="*/ 588645 h 685800"/>
              <a:gd name="connsiteX45" fmla="*/ 439103 w 800151"/>
              <a:gd name="connsiteY45" fmla="*/ 621983 h 685800"/>
              <a:gd name="connsiteX46" fmla="*/ 362903 w 800151"/>
              <a:gd name="connsiteY46" fmla="*/ 520065 h 685800"/>
              <a:gd name="connsiteX47" fmla="*/ 362903 w 800151"/>
              <a:gd name="connsiteY47" fmla="*/ 482918 h 685800"/>
              <a:gd name="connsiteX48" fmla="*/ 401003 w 800151"/>
              <a:gd name="connsiteY48" fmla="*/ 488633 h 685800"/>
              <a:gd name="connsiteX49" fmla="*/ 401003 w 800151"/>
              <a:gd name="connsiteY49" fmla="*/ 526733 h 685800"/>
              <a:gd name="connsiteX50" fmla="*/ 362903 w 800151"/>
              <a:gd name="connsiteY50" fmla="*/ 520065 h 685800"/>
              <a:gd name="connsiteX51" fmla="*/ 362903 w 800151"/>
              <a:gd name="connsiteY51" fmla="*/ 603885 h 685800"/>
              <a:gd name="connsiteX52" fmla="*/ 324803 w 800151"/>
              <a:gd name="connsiteY52" fmla="*/ 571500 h 685800"/>
              <a:gd name="connsiteX53" fmla="*/ 324803 w 800151"/>
              <a:gd name="connsiteY53" fmla="*/ 569595 h 685800"/>
              <a:gd name="connsiteX54" fmla="*/ 325755 w 800151"/>
              <a:gd name="connsiteY54" fmla="*/ 569595 h 685800"/>
              <a:gd name="connsiteX55" fmla="*/ 333375 w 800151"/>
              <a:gd name="connsiteY55" fmla="*/ 571500 h 685800"/>
              <a:gd name="connsiteX56" fmla="*/ 362903 w 800151"/>
              <a:gd name="connsiteY56" fmla="*/ 578168 h 685800"/>
              <a:gd name="connsiteX57" fmla="*/ 362903 w 800151"/>
              <a:gd name="connsiteY57" fmla="*/ 603885 h 685800"/>
              <a:gd name="connsiteX58" fmla="*/ 210503 w 800151"/>
              <a:gd name="connsiteY58" fmla="*/ 474345 h 685800"/>
              <a:gd name="connsiteX59" fmla="*/ 229553 w 800151"/>
              <a:gd name="connsiteY59" fmla="*/ 475298 h 685800"/>
              <a:gd name="connsiteX60" fmla="*/ 229553 w 800151"/>
              <a:gd name="connsiteY60" fmla="*/ 476250 h 685800"/>
              <a:gd name="connsiteX61" fmla="*/ 239078 w 800151"/>
              <a:gd name="connsiteY61" fmla="*/ 513398 h 685800"/>
              <a:gd name="connsiteX62" fmla="*/ 210503 w 800151"/>
              <a:gd name="connsiteY62" fmla="*/ 511492 h 685800"/>
              <a:gd name="connsiteX63" fmla="*/ 210503 w 800151"/>
              <a:gd name="connsiteY63" fmla="*/ 474345 h 685800"/>
              <a:gd name="connsiteX64" fmla="*/ 172403 w 800151"/>
              <a:gd name="connsiteY64" fmla="*/ 360045 h 685800"/>
              <a:gd name="connsiteX65" fmla="*/ 210503 w 800151"/>
              <a:gd name="connsiteY65" fmla="*/ 365760 h 685800"/>
              <a:gd name="connsiteX66" fmla="*/ 210503 w 800151"/>
              <a:gd name="connsiteY66" fmla="*/ 403860 h 685800"/>
              <a:gd name="connsiteX67" fmla="*/ 172403 w 800151"/>
              <a:gd name="connsiteY67" fmla="*/ 397193 h 685800"/>
              <a:gd name="connsiteX68" fmla="*/ 172403 w 800151"/>
              <a:gd name="connsiteY68" fmla="*/ 360045 h 685800"/>
              <a:gd name="connsiteX69" fmla="*/ 172403 w 800151"/>
              <a:gd name="connsiteY69" fmla="*/ 507683 h 685800"/>
              <a:gd name="connsiteX70" fmla="*/ 134303 w 800151"/>
              <a:gd name="connsiteY70" fmla="*/ 501015 h 685800"/>
              <a:gd name="connsiteX71" fmla="*/ 134303 w 800151"/>
              <a:gd name="connsiteY71" fmla="*/ 463868 h 685800"/>
              <a:gd name="connsiteX72" fmla="*/ 172403 w 800151"/>
              <a:gd name="connsiteY72" fmla="*/ 469583 h 685800"/>
              <a:gd name="connsiteX73" fmla="*/ 172403 w 800151"/>
              <a:gd name="connsiteY73" fmla="*/ 507683 h 685800"/>
              <a:gd name="connsiteX74" fmla="*/ 96203 w 800151"/>
              <a:gd name="connsiteY74" fmla="*/ 352425 h 685800"/>
              <a:gd name="connsiteX75" fmla="*/ 96203 w 800151"/>
              <a:gd name="connsiteY75" fmla="*/ 335280 h 685800"/>
              <a:gd name="connsiteX76" fmla="*/ 134303 w 800151"/>
              <a:gd name="connsiteY76" fmla="*/ 349568 h 685800"/>
              <a:gd name="connsiteX77" fmla="*/ 134303 w 800151"/>
              <a:gd name="connsiteY77" fmla="*/ 384810 h 685800"/>
              <a:gd name="connsiteX78" fmla="*/ 96203 w 800151"/>
              <a:gd name="connsiteY78" fmla="*/ 352425 h 685800"/>
              <a:gd name="connsiteX79" fmla="*/ 96203 w 800151"/>
              <a:gd name="connsiteY79" fmla="*/ 489585 h 685800"/>
              <a:gd name="connsiteX80" fmla="*/ 58103 w 800151"/>
              <a:gd name="connsiteY80" fmla="*/ 457200 h 685800"/>
              <a:gd name="connsiteX81" fmla="*/ 58103 w 800151"/>
              <a:gd name="connsiteY81" fmla="*/ 440055 h 685800"/>
              <a:gd name="connsiteX82" fmla="*/ 96203 w 800151"/>
              <a:gd name="connsiteY82" fmla="*/ 454343 h 685800"/>
              <a:gd name="connsiteX83" fmla="*/ 96203 w 800151"/>
              <a:gd name="connsiteY83" fmla="*/ 489585 h 685800"/>
              <a:gd name="connsiteX84" fmla="*/ 58103 w 800151"/>
              <a:gd name="connsiteY84" fmla="*/ 192405 h 685800"/>
              <a:gd name="connsiteX85" fmla="*/ 96203 w 800151"/>
              <a:gd name="connsiteY85" fmla="*/ 206693 h 685800"/>
              <a:gd name="connsiteX86" fmla="*/ 96203 w 800151"/>
              <a:gd name="connsiteY86" fmla="*/ 241935 h 685800"/>
              <a:gd name="connsiteX87" fmla="*/ 58103 w 800151"/>
              <a:gd name="connsiteY87" fmla="*/ 209550 h 685800"/>
              <a:gd name="connsiteX88" fmla="*/ 58103 w 800151"/>
              <a:gd name="connsiteY88" fmla="*/ 192405 h 685800"/>
              <a:gd name="connsiteX89" fmla="*/ 172403 w 800151"/>
              <a:gd name="connsiteY89" fmla="*/ 222885 h 685800"/>
              <a:gd name="connsiteX90" fmla="*/ 172403 w 800151"/>
              <a:gd name="connsiteY90" fmla="*/ 260985 h 685800"/>
              <a:gd name="connsiteX91" fmla="*/ 134303 w 800151"/>
              <a:gd name="connsiteY91" fmla="*/ 254318 h 685800"/>
              <a:gd name="connsiteX92" fmla="*/ 134303 w 800151"/>
              <a:gd name="connsiteY92" fmla="*/ 217170 h 685800"/>
              <a:gd name="connsiteX93" fmla="*/ 172403 w 800151"/>
              <a:gd name="connsiteY93" fmla="*/ 222885 h 685800"/>
              <a:gd name="connsiteX94" fmla="*/ 267653 w 800151"/>
              <a:gd name="connsiteY94" fmla="*/ 57150 h 685800"/>
              <a:gd name="connsiteX95" fmla="*/ 477203 w 800151"/>
              <a:gd name="connsiteY95" fmla="*/ 114300 h 685800"/>
              <a:gd name="connsiteX96" fmla="*/ 267653 w 800151"/>
              <a:gd name="connsiteY96" fmla="*/ 171450 h 685800"/>
              <a:gd name="connsiteX97" fmla="*/ 58103 w 800151"/>
              <a:gd name="connsiteY97" fmla="*/ 114300 h 685800"/>
              <a:gd name="connsiteX98" fmla="*/ 267653 w 800151"/>
              <a:gd name="connsiteY98" fmla="*/ 57150 h 685800"/>
              <a:gd name="connsiteX99" fmla="*/ 324803 w 800151"/>
              <a:gd name="connsiteY99" fmla="*/ 508635 h 685800"/>
              <a:gd name="connsiteX100" fmla="*/ 286703 w 800151"/>
              <a:gd name="connsiteY100" fmla="*/ 476250 h 685800"/>
              <a:gd name="connsiteX101" fmla="*/ 286703 w 800151"/>
              <a:gd name="connsiteY101" fmla="*/ 459105 h 685800"/>
              <a:gd name="connsiteX102" fmla="*/ 324803 w 800151"/>
              <a:gd name="connsiteY102" fmla="*/ 473393 h 685800"/>
              <a:gd name="connsiteX103" fmla="*/ 324803 w 800151"/>
              <a:gd name="connsiteY103" fmla="*/ 508635 h 685800"/>
              <a:gd name="connsiteX104" fmla="*/ 439103 w 800151"/>
              <a:gd name="connsiteY104" fmla="*/ 241935 h 685800"/>
              <a:gd name="connsiteX105" fmla="*/ 439103 w 800151"/>
              <a:gd name="connsiteY105" fmla="*/ 207645 h 685800"/>
              <a:gd name="connsiteX106" fmla="*/ 477203 w 800151"/>
              <a:gd name="connsiteY106" fmla="*/ 192405 h 685800"/>
              <a:gd name="connsiteX107" fmla="*/ 477203 w 800151"/>
              <a:gd name="connsiteY107" fmla="*/ 209550 h 685800"/>
              <a:gd name="connsiteX108" fmla="*/ 439103 w 800151"/>
              <a:gd name="connsiteY108" fmla="*/ 241935 h 685800"/>
              <a:gd name="connsiteX109" fmla="*/ 362903 w 800151"/>
              <a:gd name="connsiteY109" fmla="*/ 260033 h 685800"/>
              <a:gd name="connsiteX110" fmla="*/ 362903 w 800151"/>
              <a:gd name="connsiteY110" fmla="*/ 222885 h 685800"/>
              <a:gd name="connsiteX111" fmla="*/ 401003 w 800151"/>
              <a:gd name="connsiteY111" fmla="*/ 217170 h 685800"/>
              <a:gd name="connsiteX112" fmla="*/ 401003 w 800151"/>
              <a:gd name="connsiteY112" fmla="*/ 253365 h 685800"/>
              <a:gd name="connsiteX113" fmla="*/ 362903 w 800151"/>
              <a:gd name="connsiteY113" fmla="*/ 260033 h 685800"/>
              <a:gd name="connsiteX114" fmla="*/ 286703 w 800151"/>
              <a:gd name="connsiteY114" fmla="*/ 266700 h 685800"/>
              <a:gd name="connsiteX115" fmla="*/ 286703 w 800151"/>
              <a:gd name="connsiteY115" fmla="*/ 228600 h 685800"/>
              <a:gd name="connsiteX116" fmla="*/ 324803 w 800151"/>
              <a:gd name="connsiteY116" fmla="*/ 226695 h 685800"/>
              <a:gd name="connsiteX117" fmla="*/ 324803 w 800151"/>
              <a:gd name="connsiteY117" fmla="*/ 264795 h 685800"/>
              <a:gd name="connsiteX118" fmla="*/ 286703 w 800151"/>
              <a:gd name="connsiteY118" fmla="*/ 266700 h 685800"/>
              <a:gd name="connsiteX119" fmla="*/ 210503 w 800151"/>
              <a:gd name="connsiteY119" fmla="*/ 264795 h 685800"/>
              <a:gd name="connsiteX120" fmla="*/ 210503 w 800151"/>
              <a:gd name="connsiteY120" fmla="*/ 226695 h 685800"/>
              <a:gd name="connsiteX121" fmla="*/ 248603 w 800151"/>
              <a:gd name="connsiteY121" fmla="*/ 228600 h 685800"/>
              <a:gd name="connsiteX122" fmla="*/ 248603 w 800151"/>
              <a:gd name="connsiteY122" fmla="*/ 266700 h 685800"/>
              <a:gd name="connsiteX123" fmla="*/ 210503 w 800151"/>
              <a:gd name="connsiteY123" fmla="*/ 264795 h 685800"/>
              <a:gd name="connsiteX124" fmla="*/ 705803 w 800151"/>
              <a:gd name="connsiteY124" fmla="*/ 381000 h 685800"/>
              <a:gd name="connsiteX125" fmla="*/ 496253 w 800151"/>
              <a:gd name="connsiteY125" fmla="*/ 438150 h 685800"/>
              <a:gd name="connsiteX126" fmla="*/ 286703 w 800151"/>
              <a:gd name="connsiteY126" fmla="*/ 381000 h 685800"/>
              <a:gd name="connsiteX127" fmla="*/ 496253 w 800151"/>
              <a:gd name="connsiteY127" fmla="*/ 323850 h 685800"/>
              <a:gd name="connsiteX128" fmla="*/ 705803 w 800151"/>
              <a:gd name="connsiteY128" fmla="*/ 381000 h 685800"/>
              <a:gd name="connsiteX129" fmla="*/ 762953 w 800151"/>
              <a:gd name="connsiteY129" fmla="*/ 409575 h 685800"/>
              <a:gd name="connsiteX130" fmla="*/ 762953 w 800151"/>
              <a:gd name="connsiteY130" fmla="*/ 381000 h 685800"/>
              <a:gd name="connsiteX131" fmla="*/ 659130 w 800151"/>
              <a:gd name="connsiteY131" fmla="*/ 285750 h 685800"/>
              <a:gd name="connsiteX132" fmla="*/ 570548 w 800151"/>
              <a:gd name="connsiteY132" fmla="*/ 270510 h 685800"/>
              <a:gd name="connsiteX133" fmla="*/ 571500 w 800151"/>
              <a:gd name="connsiteY133" fmla="*/ 257175 h 685800"/>
              <a:gd name="connsiteX134" fmla="*/ 533400 w 800151"/>
              <a:gd name="connsiteY134" fmla="*/ 190500 h 685800"/>
              <a:gd name="connsiteX135" fmla="*/ 533400 w 800151"/>
              <a:gd name="connsiteY135" fmla="*/ 114300 h 685800"/>
              <a:gd name="connsiteX136" fmla="*/ 429578 w 800151"/>
              <a:gd name="connsiteY136" fmla="*/ 19050 h 685800"/>
              <a:gd name="connsiteX137" fmla="*/ 266700 w 800151"/>
              <a:gd name="connsiteY137" fmla="*/ 0 h 685800"/>
              <a:gd name="connsiteX138" fmla="*/ 0 w 800151"/>
              <a:gd name="connsiteY138" fmla="*/ 114300 h 685800"/>
              <a:gd name="connsiteX139" fmla="*/ 0 w 800151"/>
              <a:gd name="connsiteY139" fmla="*/ 209550 h 685800"/>
              <a:gd name="connsiteX140" fmla="*/ 38100 w 800151"/>
              <a:gd name="connsiteY140" fmla="*/ 276225 h 685800"/>
              <a:gd name="connsiteX141" fmla="*/ 38100 w 800151"/>
              <a:gd name="connsiteY141" fmla="*/ 294323 h 685800"/>
              <a:gd name="connsiteX142" fmla="*/ 0 w 800151"/>
              <a:gd name="connsiteY142" fmla="*/ 361950 h 685800"/>
              <a:gd name="connsiteX143" fmla="*/ 0 w 800151"/>
              <a:gd name="connsiteY143" fmla="*/ 457200 h 685800"/>
              <a:gd name="connsiteX144" fmla="*/ 103822 w 800151"/>
              <a:gd name="connsiteY144" fmla="*/ 552450 h 685800"/>
              <a:gd name="connsiteX145" fmla="*/ 266700 w 800151"/>
              <a:gd name="connsiteY145" fmla="*/ 571500 h 685800"/>
              <a:gd name="connsiteX146" fmla="*/ 370523 w 800151"/>
              <a:gd name="connsiteY146" fmla="*/ 666750 h 685800"/>
              <a:gd name="connsiteX147" fmla="*/ 533400 w 800151"/>
              <a:gd name="connsiteY147" fmla="*/ 685800 h 685800"/>
              <a:gd name="connsiteX148" fmla="*/ 800100 w 800151"/>
              <a:gd name="connsiteY148" fmla="*/ 571500 h 685800"/>
              <a:gd name="connsiteX149" fmla="*/ 800100 w 800151"/>
              <a:gd name="connsiteY149" fmla="*/ 476250 h 685800"/>
              <a:gd name="connsiteX150" fmla="*/ 762953 w 800151"/>
              <a:gd name="connsiteY150" fmla="*/ 409575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800151" h="685800">
                <a:moveTo>
                  <a:pt x="743903" y="571500"/>
                </a:moveTo>
                <a:cubicBezTo>
                  <a:pt x="743903" y="583883"/>
                  <a:pt x="729615" y="595313"/>
                  <a:pt x="705803" y="603885"/>
                </a:cubicBezTo>
                <a:lnTo>
                  <a:pt x="705803" y="569595"/>
                </a:lnTo>
                <a:cubicBezTo>
                  <a:pt x="719138" y="565785"/>
                  <a:pt x="732473" y="560070"/>
                  <a:pt x="743903" y="554355"/>
                </a:cubicBezTo>
                <a:lnTo>
                  <a:pt x="743903" y="571500"/>
                </a:lnTo>
                <a:close/>
                <a:moveTo>
                  <a:pt x="667703" y="508635"/>
                </a:moveTo>
                <a:lnTo>
                  <a:pt x="667703" y="474345"/>
                </a:lnTo>
                <a:cubicBezTo>
                  <a:pt x="681038" y="470535"/>
                  <a:pt x="694373" y="464820"/>
                  <a:pt x="705803" y="459105"/>
                </a:cubicBezTo>
                <a:lnTo>
                  <a:pt x="705803" y="476250"/>
                </a:lnTo>
                <a:cubicBezTo>
                  <a:pt x="705803" y="488633"/>
                  <a:pt x="691515" y="500063"/>
                  <a:pt x="667703" y="508635"/>
                </a:cubicBezTo>
                <a:close/>
                <a:moveTo>
                  <a:pt x="667703" y="615315"/>
                </a:moveTo>
                <a:cubicBezTo>
                  <a:pt x="656273" y="618173"/>
                  <a:pt x="642938" y="620078"/>
                  <a:pt x="629603" y="621983"/>
                </a:cubicBezTo>
                <a:lnTo>
                  <a:pt x="629603" y="584835"/>
                </a:lnTo>
                <a:cubicBezTo>
                  <a:pt x="641985" y="582930"/>
                  <a:pt x="655320" y="581025"/>
                  <a:pt x="667703" y="579120"/>
                </a:cubicBezTo>
                <a:lnTo>
                  <a:pt x="667703" y="615315"/>
                </a:lnTo>
                <a:close/>
                <a:moveTo>
                  <a:pt x="591503" y="489585"/>
                </a:moveTo>
                <a:cubicBezTo>
                  <a:pt x="603885" y="487680"/>
                  <a:pt x="617220" y="485775"/>
                  <a:pt x="629603" y="483870"/>
                </a:cubicBezTo>
                <a:lnTo>
                  <a:pt x="629603" y="520065"/>
                </a:lnTo>
                <a:cubicBezTo>
                  <a:pt x="618173" y="522923"/>
                  <a:pt x="604838" y="524828"/>
                  <a:pt x="591503" y="526733"/>
                </a:cubicBezTo>
                <a:lnTo>
                  <a:pt x="591503" y="489585"/>
                </a:lnTo>
                <a:close/>
                <a:moveTo>
                  <a:pt x="591503" y="626745"/>
                </a:moveTo>
                <a:cubicBezTo>
                  <a:pt x="579120" y="627698"/>
                  <a:pt x="566738" y="628650"/>
                  <a:pt x="553403" y="628650"/>
                </a:cubicBezTo>
                <a:lnTo>
                  <a:pt x="553403" y="590550"/>
                </a:lnTo>
                <a:cubicBezTo>
                  <a:pt x="564833" y="590550"/>
                  <a:pt x="578168" y="589598"/>
                  <a:pt x="591503" y="588645"/>
                </a:cubicBezTo>
                <a:lnTo>
                  <a:pt x="591503" y="626745"/>
                </a:lnTo>
                <a:close/>
                <a:moveTo>
                  <a:pt x="515303" y="533400"/>
                </a:moveTo>
                <a:lnTo>
                  <a:pt x="515303" y="495300"/>
                </a:lnTo>
                <a:cubicBezTo>
                  <a:pt x="526733" y="495300"/>
                  <a:pt x="540068" y="494348"/>
                  <a:pt x="553403" y="493395"/>
                </a:cubicBezTo>
                <a:lnTo>
                  <a:pt x="553403" y="531495"/>
                </a:lnTo>
                <a:cubicBezTo>
                  <a:pt x="541020" y="532448"/>
                  <a:pt x="528638" y="532448"/>
                  <a:pt x="515303" y="533400"/>
                </a:cubicBezTo>
                <a:close/>
                <a:moveTo>
                  <a:pt x="515303" y="628650"/>
                </a:moveTo>
                <a:cubicBezTo>
                  <a:pt x="501968" y="628650"/>
                  <a:pt x="489585" y="627698"/>
                  <a:pt x="477203" y="626745"/>
                </a:cubicBezTo>
                <a:lnTo>
                  <a:pt x="477203" y="590550"/>
                </a:lnTo>
                <a:cubicBezTo>
                  <a:pt x="483870" y="590550"/>
                  <a:pt x="489585" y="590550"/>
                  <a:pt x="496253" y="590550"/>
                </a:cubicBezTo>
                <a:cubicBezTo>
                  <a:pt x="501968" y="590550"/>
                  <a:pt x="508635" y="590550"/>
                  <a:pt x="515303" y="590550"/>
                </a:cubicBezTo>
                <a:lnTo>
                  <a:pt x="515303" y="628650"/>
                </a:lnTo>
                <a:close/>
                <a:moveTo>
                  <a:pt x="439103" y="493395"/>
                </a:moveTo>
                <a:cubicBezTo>
                  <a:pt x="451485" y="494348"/>
                  <a:pt x="463868" y="495300"/>
                  <a:pt x="477203" y="495300"/>
                </a:cubicBezTo>
                <a:lnTo>
                  <a:pt x="477203" y="533400"/>
                </a:lnTo>
                <a:cubicBezTo>
                  <a:pt x="463868" y="533400"/>
                  <a:pt x="451485" y="532448"/>
                  <a:pt x="439103" y="531495"/>
                </a:cubicBezTo>
                <a:lnTo>
                  <a:pt x="439103" y="493395"/>
                </a:lnTo>
                <a:close/>
                <a:moveTo>
                  <a:pt x="439103" y="621983"/>
                </a:moveTo>
                <a:cubicBezTo>
                  <a:pt x="425768" y="620078"/>
                  <a:pt x="412433" y="618173"/>
                  <a:pt x="401003" y="615315"/>
                </a:cubicBezTo>
                <a:lnTo>
                  <a:pt x="401003" y="584835"/>
                </a:lnTo>
                <a:cubicBezTo>
                  <a:pt x="413385" y="586740"/>
                  <a:pt x="425768" y="587693"/>
                  <a:pt x="439103" y="588645"/>
                </a:cubicBezTo>
                <a:lnTo>
                  <a:pt x="439103" y="621983"/>
                </a:lnTo>
                <a:close/>
                <a:moveTo>
                  <a:pt x="362903" y="520065"/>
                </a:moveTo>
                <a:lnTo>
                  <a:pt x="362903" y="482918"/>
                </a:lnTo>
                <a:cubicBezTo>
                  <a:pt x="375285" y="484823"/>
                  <a:pt x="387668" y="487680"/>
                  <a:pt x="401003" y="488633"/>
                </a:cubicBezTo>
                <a:lnTo>
                  <a:pt x="401003" y="526733"/>
                </a:lnTo>
                <a:cubicBezTo>
                  <a:pt x="387668" y="524828"/>
                  <a:pt x="374333" y="522923"/>
                  <a:pt x="362903" y="520065"/>
                </a:cubicBezTo>
                <a:close/>
                <a:moveTo>
                  <a:pt x="362903" y="603885"/>
                </a:moveTo>
                <a:cubicBezTo>
                  <a:pt x="339090" y="594360"/>
                  <a:pt x="324803" y="582930"/>
                  <a:pt x="324803" y="571500"/>
                </a:cubicBezTo>
                <a:lnTo>
                  <a:pt x="324803" y="569595"/>
                </a:lnTo>
                <a:cubicBezTo>
                  <a:pt x="324803" y="569595"/>
                  <a:pt x="324803" y="569595"/>
                  <a:pt x="325755" y="569595"/>
                </a:cubicBezTo>
                <a:cubicBezTo>
                  <a:pt x="328613" y="570548"/>
                  <a:pt x="330518" y="571500"/>
                  <a:pt x="333375" y="571500"/>
                </a:cubicBezTo>
                <a:cubicBezTo>
                  <a:pt x="342900" y="574358"/>
                  <a:pt x="352425" y="576263"/>
                  <a:pt x="362903" y="578168"/>
                </a:cubicBezTo>
                <a:lnTo>
                  <a:pt x="362903" y="603885"/>
                </a:lnTo>
                <a:close/>
                <a:moveTo>
                  <a:pt x="210503" y="474345"/>
                </a:moveTo>
                <a:cubicBezTo>
                  <a:pt x="217170" y="474345"/>
                  <a:pt x="222885" y="475298"/>
                  <a:pt x="229553" y="475298"/>
                </a:cubicBezTo>
                <a:lnTo>
                  <a:pt x="229553" y="476250"/>
                </a:lnTo>
                <a:cubicBezTo>
                  <a:pt x="229553" y="489585"/>
                  <a:pt x="232410" y="502920"/>
                  <a:pt x="239078" y="513398"/>
                </a:cubicBezTo>
                <a:cubicBezTo>
                  <a:pt x="229553" y="513398"/>
                  <a:pt x="220028" y="512445"/>
                  <a:pt x="210503" y="511492"/>
                </a:cubicBezTo>
                <a:lnTo>
                  <a:pt x="210503" y="474345"/>
                </a:lnTo>
                <a:close/>
                <a:moveTo>
                  <a:pt x="172403" y="360045"/>
                </a:moveTo>
                <a:cubicBezTo>
                  <a:pt x="184785" y="361950"/>
                  <a:pt x="197168" y="364808"/>
                  <a:pt x="210503" y="365760"/>
                </a:cubicBezTo>
                <a:lnTo>
                  <a:pt x="210503" y="403860"/>
                </a:lnTo>
                <a:cubicBezTo>
                  <a:pt x="197168" y="401955"/>
                  <a:pt x="183833" y="400050"/>
                  <a:pt x="172403" y="397193"/>
                </a:cubicBezTo>
                <a:lnTo>
                  <a:pt x="172403" y="360045"/>
                </a:lnTo>
                <a:close/>
                <a:moveTo>
                  <a:pt x="172403" y="507683"/>
                </a:moveTo>
                <a:cubicBezTo>
                  <a:pt x="159068" y="505778"/>
                  <a:pt x="145733" y="503873"/>
                  <a:pt x="134303" y="501015"/>
                </a:cubicBezTo>
                <a:lnTo>
                  <a:pt x="134303" y="463868"/>
                </a:lnTo>
                <a:cubicBezTo>
                  <a:pt x="146685" y="465773"/>
                  <a:pt x="159068" y="468630"/>
                  <a:pt x="172403" y="469583"/>
                </a:cubicBezTo>
                <a:lnTo>
                  <a:pt x="172403" y="507683"/>
                </a:lnTo>
                <a:close/>
                <a:moveTo>
                  <a:pt x="96203" y="352425"/>
                </a:moveTo>
                <a:lnTo>
                  <a:pt x="96203" y="335280"/>
                </a:lnTo>
                <a:cubicBezTo>
                  <a:pt x="107633" y="340995"/>
                  <a:pt x="120015" y="345758"/>
                  <a:pt x="134303" y="349568"/>
                </a:cubicBezTo>
                <a:lnTo>
                  <a:pt x="134303" y="384810"/>
                </a:lnTo>
                <a:cubicBezTo>
                  <a:pt x="110490" y="376238"/>
                  <a:pt x="96203" y="364808"/>
                  <a:pt x="96203" y="352425"/>
                </a:cubicBezTo>
                <a:close/>
                <a:moveTo>
                  <a:pt x="96203" y="489585"/>
                </a:moveTo>
                <a:cubicBezTo>
                  <a:pt x="72390" y="480060"/>
                  <a:pt x="58103" y="468630"/>
                  <a:pt x="58103" y="457200"/>
                </a:cubicBezTo>
                <a:lnTo>
                  <a:pt x="58103" y="440055"/>
                </a:lnTo>
                <a:cubicBezTo>
                  <a:pt x="69533" y="445770"/>
                  <a:pt x="81915" y="450533"/>
                  <a:pt x="96203" y="454343"/>
                </a:cubicBezTo>
                <a:lnTo>
                  <a:pt x="96203" y="489585"/>
                </a:lnTo>
                <a:close/>
                <a:moveTo>
                  <a:pt x="58103" y="192405"/>
                </a:moveTo>
                <a:cubicBezTo>
                  <a:pt x="69533" y="198120"/>
                  <a:pt x="81915" y="202883"/>
                  <a:pt x="96203" y="206693"/>
                </a:cubicBezTo>
                <a:lnTo>
                  <a:pt x="96203" y="241935"/>
                </a:lnTo>
                <a:cubicBezTo>
                  <a:pt x="72390" y="232410"/>
                  <a:pt x="58103" y="220980"/>
                  <a:pt x="58103" y="209550"/>
                </a:cubicBezTo>
                <a:lnTo>
                  <a:pt x="58103" y="192405"/>
                </a:lnTo>
                <a:close/>
                <a:moveTo>
                  <a:pt x="172403" y="222885"/>
                </a:moveTo>
                <a:lnTo>
                  <a:pt x="172403" y="260985"/>
                </a:lnTo>
                <a:cubicBezTo>
                  <a:pt x="159068" y="259080"/>
                  <a:pt x="145733" y="257175"/>
                  <a:pt x="134303" y="254318"/>
                </a:cubicBezTo>
                <a:lnTo>
                  <a:pt x="134303" y="217170"/>
                </a:lnTo>
                <a:cubicBezTo>
                  <a:pt x="146685" y="219075"/>
                  <a:pt x="159068" y="220980"/>
                  <a:pt x="172403" y="222885"/>
                </a:cubicBezTo>
                <a:close/>
                <a:moveTo>
                  <a:pt x="267653" y="57150"/>
                </a:moveTo>
                <a:cubicBezTo>
                  <a:pt x="383858" y="57150"/>
                  <a:pt x="477203" y="82868"/>
                  <a:pt x="477203" y="114300"/>
                </a:cubicBezTo>
                <a:cubicBezTo>
                  <a:pt x="477203" y="145733"/>
                  <a:pt x="383858" y="171450"/>
                  <a:pt x="267653" y="171450"/>
                </a:cubicBezTo>
                <a:cubicBezTo>
                  <a:pt x="151447" y="171450"/>
                  <a:pt x="58103" y="145733"/>
                  <a:pt x="58103" y="114300"/>
                </a:cubicBezTo>
                <a:cubicBezTo>
                  <a:pt x="58103" y="82868"/>
                  <a:pt x="151447" y="57150"/>
                  <a:pt x="267653" y="57150"/>
                </a:cubicBezTo>
                <a:close/>
                <a:moveTo>
                  <a:pt x="324803" y="508635"/>
                </a:moveTo>
                <a:cubicBezTo>
                  <a:pt x="300990" y="499110"/>
                  <a:pt x="286703" y="487680"/>
                  <a:pt x="286703" y="476250"/>
                </a:cubicBezTo>
                <a:lnTo>
                  <a:pt x="286703" y="459105"/>
                </a:lnTo>
                <a:cubicBezTo>
                  <a:pt x="298133" y="464820"/>
                  <a:pt x="310515" y="469583"/>
                  <a:pt x="324803" y="473393"/>
                </a:cubicBezTo>
                <a:lnTo>
                  <a:pt x="324803" y="508635"/>
                </a:lnTo>
                <a:close/>
                <a:moveTo>
                  <a:pt x="439103" y="241935"/>
                </a:moveTo>
                <a:lnTo>
                  <a:pt x="439103" y="207645"/>
                </a:lnTo>
                <a:cubicBezTo>
                  <a:pt x="452438" y="203835"/>
                  <a:pt x="465773" y="198120"/>
                  <a:pt x="477203" y="192405"/>
                </a:cubicBezTo>
                <a:lnTo>
                  <a:pt x="477203" y="209550"/>
                </a:lnTo>
                <a:cubicBezTo>
                  <a:pt x="477203" y="221933"/>
                  <a:pt x="462915" y="233363"/>
                  <a:pt x="439103" y="241935"/>
                </a:cubicBezTo>
                <a:close/>
                <a:moveTo>
                  <a:pt x="362903" y="260033"/>
                </a:moveTo>
                <a:lnTo>
                  <a:pt x="362903" y="222885"/>
                </a:lnTo>
                <a:cubicBezTo>
                  <a:pt x="375285" y="220980"/>
                  <a:pt x="388620" y="219075"/>
                  <a:pt x="401003" y="217170"/>
                </a:cubicBezTo>
                <a:lnTo>
                  <a:pt x="401003" y="253365"/>
                </a:lnTo>
                <a:cubicBezTo>
                  <a:pt x="389573" y="256223"/>
                  <a:pt x="376238" y="258127"/>
                  <a:pt x="362903" y="260033"/>
                </a:cubicBezTo>
                <a:close/>
                <a:moveTo>
                  <a:pt x="286703" y="266700"/>
                </a:moveTo>
                <a:lnTo>
                  <a:pt x="286703" y="228600"/>
                </a:lnTo>
                <a:cubicBezTo>
                  <a:pt x="298133" y="228600"/>
                  <a:pt x="311468" y="227648"/>
                  <a:pt x="324803" y="226695"/>
                </a:cubicBezTo>
                <a:lnTo>
                  <a:pt x="324803" y="264795"/>
                </a:lnTo>
                <a:cubicBezTo>
                  <a:pt x="312420" y="265748"/>
                  <a:pt x="300038" y="265748"/>
                  <a:pt x="286703" y="266700"/>
                </a:cubicBezTo>
                <a:close/>
                <a:moveTo>
                  <a:pt x="210503" y="264795"/>
                </a:moveTo>
                <a:lnTo>
                  <a:pt x="210503" y="226695"/>
                </a:lnTo>
                <a:cubicBezTo>
                  <a:pt x="222885" y="227648"/>
                  <a:pt x="235267" y="228600"/>
                  <a:pt x="248603" y="228600"/>
                </a:cubicBezTo>
                <a:lnTo>
                  <a:pt x="248603" y="266700"/>
                </a:lnTo>
                <a:cubicBezTo>
                  <a:pt x="235267" y="265748"/>
                  <a:pt x="222885" y="265748"/>
                  <a:pt x="210503" y="264795"/>
                </a:cubicBezTo>
                <a:close/>
                <a:moveTo>
                  <a:pt x="705803" y="381000"/>
                </a:moveTo>
                <a:cubicBezTo>
                  <a:pt x="705803" y="412433"/>
                  <a:pt x="612458" y="438150"/>
                  <a:pt x="496253" y="438150"/>
                </a:cubicBezTo>
                <a:cubicBezTo>
                  <a:pt x="380048" y="438150"/>
                  <a:pt x="286703" y="412433"/>
                  <a:pt x="286703" y="381000"/>
                </a:cubicBezTo>
                <a:cubicBezTo>
                  <a:pt x="286703" y="349568"/>
                  <a:pt x="380048" y="323850"/>
                  <a:pt x="496253" y="323850"/>
                </a:cubicBezTo>
                <a:cubicBezTo>
                  <a:pt x="612458" y="323850"/>
                  <a:pt x="705803" y="349568"/>
                  <a:pt x="705803" y="381000"/>
                </a:cubicBezTo>
                <a:close/>
                <a:moveTo>
                  <a:pt x="762953" y="409575"/>
                </a:moveTo>
                <a:lnTo>
                  <a:pt x="762953" y="381000"/>
                </a:lnTo>
                <a:cubicBezTo>
                  <a:pt x="762953" y="336233"/>
                  <a:pt x="727710" y="303848"/>
                  <a:pt x="659130" y="285750"/>
                </a:cubicBezTo>
                <a:cubicBezTo>
                  <a:pt x="633413" y="279083"/>
                  <a:pt x="603885" y="273368"/>
                  <a:pt x="570548" y="270510"/>
                </a:cubicBezTo>
                <a:cubicBezTo>
                  <a:pt x="571500" y="266700"/>
                  <a:pt x="571500" y="261938"/>
                  <a:pt x="571500" y="257175"/>
                </a:cubicBezTo>
                <a:cubicBezTo>
                  <a:pt x="571500" y="230505"/>
                  <a:pt x="559118" y="207645"/>
                  <a:pt x="533400" y="190500"/>
                </a:cubicBezTo>
                <a:lnTo>
                  <a:pt x="533400" y="114300"/>
                </a:lnTo>
                <a:cubicBezTo>
                  <a:pt x="533400" y="69532"/>
                  <a:pt x="498158" y="37147"/>
                  <a:pt x="429578" y="19050"/>
                </a:cubicBezTo>
                <a:cubicBezTo>
                  <a:pt x="384810" y="6667"/>
                  <a:pt x="327660" y="0"/>
                  <a:pt x="266700" y="0"/>
                </a:cubicBezTo>
                <a:cubicBezTo>
                  <a:pt x="186690" y="0"/>
                  <a:pt x="0" y="11430"/>
                  <a:pt x="0" y="114300"/>
                </a:cubicBezTo>
                <a:lnTo>
                  <a:pt x="0" y="209550"/>
                </a:lnTo>
                <a:cubicBezTo>
                  <a:pt x="0" y="236220"/>
                  <a:pt x="12382" y="259080"/>
                  <a:pt x="38100" y="276225"/>
                </a:cubicBezTo>
                <a:lnTo>
                  <a:pt x="38100" y="294323"/>
                </a:lnTo>
                <a:cubicBezTo>
                  <a:pt x="15240" y="310515"/>
                  <a:pt x="0" y="332423"/>
                  <a:pt x="0" y="361950"/>
                </a:cubicBezTo>
                <a:lnTo>
                  <a:pt x="0" y="457200"/>
                </a:lnTo>
                <a:cubicBezTo>
                  <a:pt x="0" y="501967"/>
                  <a:pt x="35243" y="534353"/>
                  <a:pt x="103822" y="552450"/>
                </a:cubicBezTo>
                <a:cubicBezTo>
                  <a:pt x="148590" y="564833"/>
                  <a:pt x="205740" y="571500"/>
                  <a:pt x="266700" y="571500"/>
                </a:cubicBezTo>
                <a:cubicBezTo>
                  <a:pt x="266700" y="616268"/>
                  <a:pt x="301943" y="648653"/>
                  <a:pt x="370523" y="666750"/>
                </a:cubicBezTo>
                <a:cubicBezTo>
                  <a:pt x="415290" y="679133"/>
                  <a:pt x="472440" y="685800"/>
                  <a:pt x="533400" y="685800"/>
                </a:cubicBezTo>
                <a:cubicBezTo>
                  <a:pt x="613410" y="685800"/>
                  <a:pt x="800100" y="674370"/>
                  <a:pt x="800100" y="571500"/>
                </a:cubicBezTo>
                <a:lnTo>
                  <a:pt x="800100" y="476250"/>
                </a:lnTo>
                <a:cubicBezTo>
                  <a:pt x="801053" y="449580"/>
                  <a:pt x="788670" y="426720"/>
                  <a:pt x="762953" y="409575"/>
                </a:cubicBezTo>
                <a:close/>
              </a:path>
            </a:pathLst>
          </a:custGeom>
          <a:gradFill>
            <a:gsLst>
              <a:gs pos="0">
                <a:srgbClr val="FFC000"/>
              </a:gs>
              <a:gs pos="34000">
                <a:srgbClr val="00B050"/>
              </a:gs>
              <a:gs pos="66000">
                <a:schemeClr val="accent1">
                  <a:lumMod val="45000"/>
                  <a:lumOff val="5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9CD3515-1855-0E52-DA13-2C21B3957120}"/>
              </a:ext>
            </a:extLst>
          </p:cNvPr>
          <p:cNvSpPr txBox="1"/>
          <p:nvPr/>
        </p:nvSpPr>
        <p:spPr>
          <a:xfrm>
            <a:off x="985480" y="5409124"/>
            <a:ext cx="198771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700" dirty="0">
                <a:solidFill>
                  <a:schemeClr val="tx1"/>
                </a:solidFill>
              </a:rPr>
              <a:t>rispetto al 2022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6F96ACD-50B8-8FB0-F094-D6AEB7DFC6AE}"/>
              </a:ext>
            </a:extLst>
          </p:cNvPr>
          <p:cNvSpPr txBox="1"/>
          <p:nvPr/>
        </p:nvSpPr>
        <p:spPr>
          <a:xfrm>
            <a:off x="985480" y="4977798"/>
            <a:ext cx="145594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+5,9%</a:t>
            </a:r>
            <a:endParaRPr lang="it-IT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Elemento grafico 61" descr="Accento circonflesso verso l'alto con riempimento a tinta unita">
            <a:extLst>
              <a:ext uri="{FF2B5EF4-FFF2-40B4-BE49-F238E27FC236}">
                <a16:creationId xmlns:a16="http://schemas.microsoft.com/office/drawing/2014/main" id="{E7ECD175-5281-DE65-E855-EC0B42B527A1}"/>
              </a:ext>
            </a:extLst>
          </p:cNvPr>
          <p:cNvSpPr/>
          <p:nvPr/>
        </p:nvSpPr>
        <p:spPr>
          <a:xfrm>
            <a:off x="356980" y="5069267"/>
            <a:ext cx="538219" cy="309505"/>
          </a:xfrm>
          <a:custGeom>
            <a:avLst/>
            <a:gdLst>
              <a:gd name="connsiteX0" fmla="*/ 40405 w 538219"/>
              <a:gd name="connsiteY0" fmla="*/ 309505 h 309505"/>
              <a:gd name="connsiteX1" fmla="*/ 0 w 538219"/>
              <a:gd name="connsiteY1" fmla="*/ 269081 h 309505"/>
              <a:gd name="connsiteX2" fmla="*/ 269138 w 538219"/>
              <a:gd name="connsiteY2" fmla="*/ 0 h 309505"/>
              <a:gd name="connsiteX3" fmla="*/ 538220 w 538219"/>
              <a:gd name="connsiteY3" fmla="*/ 269081 h 309505"/>
              <a:gd name="connsiteX4" fmla="*/ 497815 w 538219"/>
              <a:gd name="connsiteY4" fmla="*/ 309496 h 309505"/>
              <a:gd name="connsiteX5" fmla="*/ 269138 w 538219"/>
              <a:gd name="connsiteY5" fmla="*/ 80810 h 309505"/>
              <a:gd name="connsiteX6" fmla="*/ 40405 w 538219"/>
              <a:gd name="connsiteY6" fmla="*/ 309505 h 30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219" h="309505">
                <a:moveTo>
                  <a:pt x="40405" y="309505"/>
                </a:moveTo>
                <a:lnTo>
                  <a:pt x="0" y="269081"/>
                </a:lnTo>
                <a:lnTo>
                  <a:pt x="269138" y="0"/>
                </a:lnTo>
                <a:lnTo>
                  <a:pt x="538220" y="269081"/>
                </a:lnTo>
                <a:lnTo>
                  <a:pt x="497815" y="309496"/>
                </a:lnTo>
                <a:lnTo>
                  <a:pt x="269138" y="80810"/>
                </a:lnTo>
                <a:lnTo>
                  <a:pt x="40405" y="309505"/>
                </a:lnTo>
                <a:close/>
              </a:path>
            </a:pathLst>
          </a:custGeom>
          <a:gradFill>
            <a:gsLst>
              <a:gs pos="0">
                <a:srgbClr val="FFC000"/>
              </a:gs>
              <a:gs pos="34000">
                <a:srgbClr val="00B050"/>
              </a:gs>
              <a:gs pos="66000">
                <a:schemeClr val="accent1">
                  <a:lumMod val="45000"/>
                  <a:lumOff val="5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A8C9014-BBE5-2465-B755-0AC4873BABF5}"/>
              </a:ext>
            </a:extLst>
          </p:cNvPr>
          <p:cNvSpPr txBox="1"/>
          <p:nvPr/>
        </p:nvSpPr>
        <p:spPr>
          <a:xfrm>
            <a:off x="9229025" y="5409124"/>
            <a:ext cx="1849837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700" dirty="0">
                <a:solidFill>
                  <a:schemeClr val="tx1"/>
                </a:solidFill>
              </a:rPr>
              <a:t>rispetto al 2022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9DF3C04-CCDE-BFE6-FA59-8BFA63367091}"/>
              </a:ext>
            </a:extLst>
          </p:cNvPr>
          <p:cNvSpPr txBox="1"/>
          <p:nvPr/>
        </p:nvSpPr>
        <p:spPr>
          <a:xfrm>
            <a:off x="9622915" y="4977798"/>
            <a:ext cx="145594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" panose="02000000000000000000" pitchFamily="2" charset="0"/>
              </a:rPr>
              <a:t>+3,3%</a:t>
            </a:r>
            <a:endParaRPr lang="it-IT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Elemento grafico 61" descr="Accento circonflesso verso l'alto con riempimento a tinta unita">
            <a:extLst>
              <a:ext uri="{FF2B5EF4-FFF2-40B4-BE49-F238E27FC236}">
                <a16:creationId xmlns:a16="http://schemas.microsoft.com/office/drawing/2014/main" id="{72C35409-7109-30B7-C37C-340EDB666F68}"/>
              </a:ext>
            </a:extLst>
          </p:cNvPr>
          <p:cNvSpPr/>
          <p:nvPr/>
        </p:nvSpPr>
        <p:spPr>
          <a:xfrm>
            <a:off x="11182221" y="5069267"/>
            <a:ext cx="538219" cy="309505"/>
          </a:xfrm>
          <a:custGeom>
            <a:avLst/>
            <a:gdLst>
              <a:gd name="connsiteX0" fmla="*/ 40405 w 538219"/>
              <a:gd name="connsiteY0" fmla="*/ 309505 h 309505"/>
              <a:gd name="connsiteX1" fmla="*/ 0 w 538219"/>
              <a:gd name="connsiteY1" fmla="*/ 269081 h 309505"/>
              <a:gd name="connsiteX2" fmla="*/ 269138 w 538219"/>
              <a:gd name="connsiteY2" fmla="*/ 0 h 309505"/>
              <a:gd name="connsiteX3" fmla="*/ 538220 w 538219"/>
              <a:gd name="connsiteY3" fmla="*/ 269081 h 309505"/>
              <a:gd name="connsiteX4" fmla="*/ 497815 w 538219"/>
              <a:gd name="connsiteY4" fmla="*/ 309496 h 309505"/>
              <a:gd name="connsiteX5" fmla="*/ 269138 w 538219"/>
              <a:gd name="connsiteY5" fmla="*/ 80810 h 309505"/>
              <a:gd name="connsiteX6" fmla="*/ 40405 w 538219"/>
              <a:gd name="connsiteY6" fmla="*/ 309505 h 30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219" h="309505">
                <a:moveTo>
                  <a:pt x="40405" y="309505"/>
                </a:moveTo>
                <a:lnTo>
                  <a:pt x="0" y="269081"/>
                </a:lnTo>
                <a:lnTo>
                  <a:pt x="269138" y="0"/>
                </a:lnTo>
                <a:lnTo>
                  <a:pt x="538220" y="269081"/>
                </a:lnTo>
                <a:lnTo>
                  <a:pt x="497815" y="309496"/>
                </a:lnTo>
                <a:lnTo>
                  <a:pt x="269138" y="80810"/>
                </a:lnTo>
                <a:lnTo>
                  <a:pt x="40405" y="309505"/>
                </a:lnTo>
                <a:close/>
              </a:path>
            </a:pathLst>
          </a:custGeom>
          <a:gradFill>
            <a:gsLst>
              <a:gs pos="0">
                <a:srgbClr val="FFC000"/>
              </a:gs>
              <a:gs pos="34000">
                <a:srgbClr val="00B050"/>
              </a:gs>
              <a:gs pos="66000">
                <a:schemeClr val="accent1">
                  <a:lumMod val="45000"/>
                  <a:lumOff val="5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149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ttangolo con angoli arrotondati 75">
            <a:extLst>
              <a:ext uri="{FF2B5EF4-FFF2-40B4-BE49-F238E27FC236}">
                <a16:creationId xmlns:a16="http://schemas.microsoft.com/office/drawing/2014/main" id="{DD445BE9-2435-B8AC-6702-4BD97356B1C0}"/>
              </a:ext>
            </a:extLst>
          </p:cNvPr>
          <p:cNvSpPr/>
          <p:nvPr/>
        </p:nvSpPr>
        <p:spPr>
          <a:xfrm>
            <a:off x="374717" y="4395847"/>
            <a:ext cx="2797397" cy="1441319"/>
          </a:xfrm>
          <a:prstGeom prst="roundRect">
            <a:avLst>
              <a:gd name="adj" fmla="val 6130"/>
            </a:avLst>
          </a:prstGeom>
          <a:gradFill flip="none" rotWithShape="1">
            <a:gsLst>
              <a:gs pos="0">
                <a:srgbClr val="00B0F0">
                  <a:alpha val="54000"/>
                </a:srgbClr>
              </a:gs>
              <a:gs pos="100000">
                <a:schemeClr val="bg2">
                  <a:lumMod val="90000"/>
                </a:schemeClr>
              </a:gs>
            </a:gsLst>
            <a:lin ang="540000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84" name="Rettangolo con angoli arrotondati 83">
            <a:extLst>
              <a:ext uri="{FF2B5EF4-FFF2-40B4-BE49-F238E27FC236}">
                <a16:creationId xmlns:a16="http://schemas.microsoft.com/office/drawing/2014/main" id="{95EED2C5-C88F-2A16-10BC-8DA2AA45D4CC}"/>
              </a:ext>
            </a:extLst>
          </p:cNvPr>
          <p:cNvSpPr/>
          <p:nvPr/>
        </p:nvSpPr>
        <p:spPr>
          <a:xfrm>
            <a:off x="3262214" y="4395847"/>
            <a:ext cx="2797397" cy="1441319"/>
          </a:xfrm>
          <a:prstGeom prst="roundRect">
            <a:avLst>
              <a:gd name="adj" fmla="val 6130"/>
            </a:avLst>
          </a:prstGeom>
          <a:gradFill flip="none" rotWithShape="1">
            <a:gsLst>
              <a:gs pos="0">
                <a:srgbClr val="A209F6">
                  <a:alpha val="46000"/>
                </a:srgbClr>
              </a:gs>
              <a:gs pos="100000">
                <a:srgbClr val="F62B09">
                  <a:alpha val="68000"/>
                </a:srgbClr>
              </a:gs>
            </a:gsLst>
            <a:lin ang="540000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85" name="Rettangolo con angoli arrotondati 84">
            <a:extLst>
              <a:ext uri="{FF2B5EF4-FFF2-40B4-BE49-F238E27FC236}">
                <a16:creationId xmlns:a16="http://schemas.microsoft.com/office/drawing/2014/main" id="{6DA82FB8-B4D3-0F21-6E84-F74DA1CC0D66}"/>
              </a:ext>
            </a:extLst>
          </p:cNvPr>
          <p:cNvSpPr/>
          <p:nvPr/>
        </p:nvSpPr>
        <p:spPr>
          <a:xfrm>
            <a:off x="6149711" y="4395847"/>
            <a:ext cx="2797397" cy="1441319"/>
          </a:xfrm>
          <a:prstGeom prst="roundRect">
            <a:avLst>
              <a:gd name="adj" fmla="val 6130"/>
            </a:avLst>
          </a:prstGeom>
          <a:gradFill flip="none" rotWithShape="1">
            <a:gsLst>
              <a:gs pos="0">
                <a:srgbClr val="FFFF00">
                  <a:alpha val="50000"/>
                </a:srgbClr>
              </a:gs>
              <a:gs pos="73000">
                <a:schemeClr val="accent3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86" name="Rettangolo con angoli arrotondati 85">
            <a:extLst>
              <a:ext uri="{FF2B5EF4-FFF2-40B4-BE49-F238E27FC236}">
                <a16:creationId xmlns:a16="http://schemas.microsoft.com/office/drawing/2014/main" id="{AD491209-2E6C-AC45-2D93-2571B4D357FD}"/>
              </a:ext>
            </a:extLst>
          </p:cNvPr>
          <p:cNvSpPr/>
          <p:nvPr/>
        </p:nvSpPr>
        <p:spPr>
          <a:xfrm>
            <a:off x="9037208" y="4395847"/>
            <a:ext cx="2797397" cy="1441319"/>
          </a:xfrm>
          <a:prstGeom prst="roundRect">
            <a:avLst>
              <a:gd name="adj" fmla="val 6130"/>
            </a:avLst>
          </a:prstGeom>
          <a:gradFill flip="none" rotWithShape="1">
            <a:gsLst>
              <a:gs pos="0">
                <a:srgbClr val="4783B8">
                  <a:alpha val="58000"/>
                </a:srgbClr>
              </a:gs>
              <a:gs pos="100000">
                <a:srgbClr val="F88608">
                  <a:alpha val="62000"/>
                </a:srgbClr>
              </a:gs>
            </a:gsLst>
            <a:lin ang="1620000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77" name="Rettangolo 76">
            <a:extLst>
              <a:ext uri="{FF2B5EF4-FFF2-40B4-BE49-F238E27FC236}">
                <a16:creationId xmlns:a16="http://schemas.microsoft.com/office/drawing/2014/main" id="{8C90B0AB-AF1F-FCF8-3484-73B0163A794C}"/>
              </a:ext>
            </a:extLst>
          </p:cNvPr>
          <p:cNvSpPr/>
          <p:nvPr/>
        </p:nvSpPr>
        <p:spPr>
          <a:xfrm>
            <a:off x="262218" y="3982901"/>
            <a:ext cx="3101589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Roboto Thin" panose="02000000000000000000" pitchFamily="2" charset="0"/>
              </a:rPr>
              <a:t>AUDIOVISIVO E MUSICA</a:t>
            </a:r>
          </a:p>
        </p:txBody>
      </p:sp>
      <p:grpSp>
        <p:nvGrpSpPr>
          <p:cNvPr id="78" name="Gruppo 77">
            <a:extLst>
              <a:ext uri="{FF2B5EF4-FFF2-40B4-BE49-F238E27FC236}">
                <a16:creationId xmlns:a16="http://schemas.microsoft.com/office/drawing/2014/main" id="{BCA62C1D-C1EA-855C-466C-269E8730AC7F}"/>
              </a:ext>
            </a:extLst>
          </p:cNvPr>
          <p:cNvGrpSpPr/>
          <p:nvPr/>
        </p:nvGrpSpPr>
        <p:grpSpPr>
          <a:xfrm>
            <a:off x="450686" y="4520842"/>
            <a:ext cx="2645458" cy="1179900"/>
            <a:chOff x="498623" y="2126274"/>
            <a:chExt cx="2645458" cy="1179900"/>
          </a:xfrm>
        </p:grpSpPr>
        <p:grpSp>
          <p:nvGrpSpPr>
            <p:cNvPr id="79" name="Gruppo 78">
              <a:extLst>
                <a:ext uri="{FF2B5EF4-FFF2-40B4-BE49-F238E27FC236}">
                  <a16:creationId xmlns:a16="http://schemas.microsoft.com/office/drawing/2014/main" id="{7E2B6E10-C739-4748-D765-19F511991CAC}"/>
                </a:ext>
              </a:extLst>
            </p:cNvPr>
            <p:cNvGrpSpPr/>
            <p:nvPr/>
          </p:nvGrpSpPr>
          <p:grpSpPr>
            <a:xfrm>
              <a:off x="717648" y="2716964"/>
              <a:ext cx="503751" cy="503751"/>
              <a:chOff x="7013580" y="2856626"/>
              <a:chExt cx="1366371" cy="1366371"/>
            </a:xfrm>
          </p:grpSpPr>
          <p:sp>
            <p:nvSpPr>
              <p:cNvPr id="82" name="Ovale 81">
                <a:extLst>
                  <a:ext uri="{FF2B5EF4-FFF2-40B4-BE49-F238E27FC236}">
                    <a16:creationId xmlns:a16="http://schemas.microsoft.com/office/drawing/2014/main" id="{48E78A29-800E-A788-A969-6BF7C48EB7C0}"/>
                  </a:ext>
                </a:extLst>
              </p:cNvPr>
              <p:cNvSpPr/>
              <p:nvPr/>
            </p:nvSpPr>
            <p:spPr>
              <a:xfrm>
                <a:off x="7013580" y="2856626"/>
                <a:ext cx="1366371" cy="136637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3" name="Elemento grafico 40" descr="Freccia in su con riempimento a tinta unita">
                <a:extLst>
                  <a:ext uri="{FF2B5EF4-FFF2-40B4-BE49-F238E27FC236}">
                    <a16:creationId xmlns:a16="http://schemas.microsoft.com/office/drawing/2014/main" id="{979B1B96-C7CD-370A-AC7D-FFDB21518BA9}"/>
                  </a:ext>
                </a:extLst>
              </p:cNvPr>
              <p:cNvSpPr/>
              <p:nvPr/>
            </p:nvSpPr>
            <p:spPr>
              <a:xfrm>
                <a:off x="7535230" y="3120710"/>
                <a:ext cx="323467" cy="837733"/>
              </a:xfrm>
              <a:custGeom>
                <a:avLst/>
                <a:gdLst>
                  <a:gd name="connsiteX0" fmla="*/ 190405 w 323467"/>
                  <a:gd name="connsiteY0" fmla="*/ 809158 h 837733"/>
                  <a:gd name="connsiteX1" fmla="*/ 190405 w 323467"/>
                  <a:gd name="connsiteY1" fmla="*/ 97079 h 837733"/>
                  <a:gd name="connsiteX2" fmla="*/ 275177 w 323467"/>
                  <a:gd name="connsiteY2" fmla="*/ 181851 h 837733"/>
                  <a:gd name="connsiteX3" fmla="*/ 315182 w 323467"/>
                  <a:gd name="connsiteY3" fmla="*/ 181851 h 837733"/>
                  <a:gd name="connsiteX4" fmla="*/ 315182 w 323467"/>
                  <a:gd name="connsiteY4" fmla="*/ 141846 h 837733"/>
                  <a:gd name="connsiteX5" fmla="*/ 181832 w 323467"/>
                  <a:gd name="connsiteY5" fmla="*/ 8573 h 837733"/>
                  <a:gd name="connsiteX6" fmla="*/ 142780 w 323467"/>
                  <a:gd name="connsiteY6" fmla="*/ 7620 h 837733"/>
                  <a:gd name="connsiteX7" fmla="*/ 141827 w 323467"/>
                  <a:gd name="connsiteY7" fmla="*/ 8573 h 837733"/>
                  <a:gd name="connsiteX8" fmla="*/ 8573 w 323467"/>
                  <a:gd name="connsiteY8" fmla="*/ 141827 h 837733"/>
                  <a:gd name="connsiteX9" fmla="*/ 7620 w 323467"/>
                  <a:gd name="connsiteY9" fmla="*/ 180880 h 837733"/>
                  <a:gd name="connsiteX10" fmla="*/ 8573 w 323467"/>
                  <a:gd name="connsiteY10" fmla="*/ 181832 h 837733"/>
                  <a:gd name="connsiteX11" fmla="*/ 47625 w 323467"/>
                  <a:gd name="connsiteY11" fmla="*/ 182785 h 837733"/>
                  <a:gd name="connsiteX12" fmla="*/ 48578 w 323467"/>
                  <a:gd name="connsiteY12" fmla="*/ 181832 h 837733"/>
                  <a:gd name="connsiteX13" fmla="*/ 133303 w 323467"/>
                  <a:gd name="connsiteY13" fmla="*/ 97107 h 837733"/>
                  <a:gd name="connsiteX14" fmla="*/ 133303 w 323467"/>
                  <a:gd name="connsiteY14" fmla="*/ 809158 h 837733"/>
                  <a:gd name="connsiteX15" fmla="*/ 161878 w 323467"/>
                  <a:gd name="connsiteY15" fmla="*/ 837733 h 837733"/>
                  <a:gd name="connsiteX16" fmla="*/ 190453 w 323467"/>
                  <a:gd name="connsiteY16" fmla="*/ 809158 h 837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3467" h="837733">
                    <a:moveTo>
                      <a:pt x="190405" y="809158"/>
                    </a:moveTo>
                    <a:lnTo>
                      <a:pt x="190405" y="97079"/>
                    </a:lnTo>
                    <a:lnTo>
                      <a:pt x="275177" y="181851"/>
                    </a:lnTo>
                    <a:cubicBezTo>
                      <a:pt x="286225" y="192898"/>
                      <a:pt x="304135" y="192898"/>
                      <a:pt x="315182" y="181851"/>
                    </a:cubicBezTo>
                    <a:cubicBezTo>
                      <a:pt x="326230" y="170804"/>
                      <a:pt x="326230" y="152893"/>
                      <a:pt x="315182" y="141846"/>
                    </a:cubicBezTo>
                    <a:lnTo>
                      <a:pt x="181832" y="8573"/>
                    </a:lnTo>
                    <a:cubicBezTo>
                      <a:pt x="171311" y="-2475"/>
                      <a:pt x="153827" y="-2901"/>
                      <a:pt x="142780" y="7620"/>
                    </a:cubicBezTo>
                    <a:cubicBezTo>
                      <a:pt x="142455" y="7930"/>
                      <a:pt x="142137" y="8247"/>
                      <a:pt x="141827" y="8573"/>
                    </a:cubicBezTo>
                    <a:lnTo>
                      <a:pt x="8573" y="141827"/>
                    </a:lnTo>
                    <a:cubicBezTo>
                      <a:pt x="-2474" y="152349"/>
                      <a:pt x="-2901" y="169833"/>
                      <a:pt x="7620" y="180880"/>
                    </a:cubicBezTo>
                    <a:cubicBezTo>
                      <a:pt x="7930" y="181205"/>
                      <a:pt x="8248" y="181523"/>
                      <a:pt x="8573" y="181832"/>
                    </a:cubicBezTo>
                    <a:cubicBezTo>
                      <a:pt x="19094" y="192879"/>
                      <a:pt x="36578" y="193306"/>
                      <a:pt x="47625" y="182785"/>
                    </a:cubicBezTo>
                    <a:cubicBezTo>
                      <a:pt x="47950" y="182475"/>
                      <a:pt x="48268" y="182157"/>
                      <a:pt x="48578" y="181832"/>
                    </a:cubicBezTo>
                    <a:lnTo>
                      <a:pt x="133303" y="97107"/>
                    </a:lnTo>
                    <a:lnTo>
                      <a:pt x="133303" y="809158"/>
                    </a:lnTo>
                    <a:cubicBezTo>
                      <a:pt x="133303" y="824939"/>
                      <a:pt x="146096" y="837733"/>
                      <a:pt x="161878" y="837733"/>
                    </a:cubicBezTo>
                    <a:cubicBezTo>
                      <a:pt x="177660" y="837733"/>
                      <a:pt x="190453" y="824939"/>
                      <a:pt x="190453" y="809158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it-IT"/>
              </a:p>
            </p:txBody>
          </p:sp>
        </p:grpSp>
        <p:sp>
          <p:nvSpPr>
            <p:cNvPr id="80" name="CasellaDiTesto 79">
              <a:extLst>
                <a:ext uri="{FF2B5EF4-FFF2-40B4-BE49-F238E27FC236}">
                  <a16:creationId xmlns:a16="http://schemas.microsoft.com/office/drawing/2014/main" id="{8C894293-B08D-F437-E108-B024D494BDFB}"/>
                </a:ext>
              </a:extLst>
            </p:cNvPr>
            <p:cNvSpPr txBox="1"/>
            <p:nvPr/>
          </p:nvSpPr>
          <p:spPr>
            <a:xfrm>
              <a:off x="498623" y="2126274"/>
              <a:ext cx="2645458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it-IT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 kumimoji="0" sz="2400" b="1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</a:lstStyle>
            <a:p>
              <a:r>
                <a:rPr lang="it-IT" sz="2600" dirty="0">
                  <a:latin typeface="+mj-lt"/>
                </a:rPr>
                <a:t>6,4 mld </a:t>
              </a:r>
              <a:r>
                <a:rPr lang="it-IT" sz="2600" b="0" dirty="0">
                  <a:latin typeface="+mn-lt"/>
                </a:rPr>
                <a:t>(6,2%)</a:t>
              </a:r>
            </a:p>
          </p:txBody>
        </p:sp>
        <p:sp>
          <p:nvSpPr>
            <p:cNvPr id="81" name="Rettangolo 80">
              <a:extLst>
                <a:ext uri="{FF2B5EF4-FFF2-40B4-BE49-F238E27FC236}">
                  <a16:creationId xmlns:a16="http://schemas.microsoft.com/office/drawing/2014/main" id="{088A9D42-D9FA-65AF-A4AD-6B2BF273E02B}"/>
                </a:ext>
              </a:extLst>
            </p:cNvPr>
            <p:cNvSpPr/>
            <p:nvPr/>
          </p:nvSpPr>
          <p:spPr>
            <a:xfrm>
              <a:off x="1264668" y="2690621"/>
              <a:ext cx="174561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it-IT" sz="1700" b="1" dirty="0">
                  <a:latin typeface="+mj-lt"/>
                </a:rPr>
                <a:t>+1,7% </a:t>
              </a:r>
              <a:r>
                <a:rPr lang="it-IT" sz="1700" dirty="0"/>
                <a:t>rispetto al 2022</a:t>
              </a:r>
            </a:p>
          </p:txBody>
        </p:sp>
      </p:grpSp>
      <p:sp>
        <p:nvSpPr>
          <p:cNvPr id="66" name="Rettangolo con angoli arrotondati 65">
            <a:extLst>
              <a:ext uri="{FF2B5EF4-FFF2-40B4-BE49-F238E27FC236}">
                <a16:creationId xmlns:a16="http://schemas.microsoft.com/office/drawing/2014/main" id="{FA5FB075-606F-BD96-4E1B-54AAA35EBC86}"/>
              </a:ext>
            </a:extLst>
          </p:cNvPr>
          <p:cNvSpPr/>
          <p:nvPr/>
        </p:nvSpPr>
        <p:spPr>
          <a:xfrm>
            <a:off x="7860403" y="2067931"/>
            <a:ext cx="2797397" cy="1441319"/>
          </a:xfrm>
          <a:prstGeom prst="roundRect">
            <a:avLst>
              <a:gd name="adj" fmla="val 6130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00B050">
                  <a:alpha val="60000"/>
                </a:srgbClr>
              </a:gs>
            </a:gsLst>
            <a:lin ang="540000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56" name="Rettangolo con angoli arrotondati 55">
            <a:extLst>
              <a:ext uri="{FF2B5EF4-FFF2-40B4-BE49-F238E27FC236}">
                <a16:creationId xmlns:a16="http://schemas.microsoft.com/office/drawing/2014/main" id="{DE31EA06-17E6-3BAF-A228-3D5A6D2B8ABE}"/>
              </a:ext>
            </a:extLst>
          </p:cNvPr>
          <p:cNvSpPr/>
          <p:nvPr/>
        </p:nvSpPr>
        <p:spPr>
          <a:xfrm>
            <a:off x="4562216" y="2067931"/>
            <a:ext cx="2797397" cy="1441319"/>
          </a:xfrm>
          <a:prstGeom prst="roundRect">
            <a:avLst>
              <a:gd name="adj" fmla="val 6130"/>
            </a:avLst>
          </a:prstGeom>
          <a:gradFill flip="none" rotWithShape="1">
            <a:gsLst>
              <a:gs pos="91700">
                <a:srgbClr val="8DCFD7"/>
              </a:gs>
              <a:gs pos="0">
                <a:srgbClr val="FFFF00">
                  <a:alpha val="46000"/>
                </a:srgb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E02A4DF1-9E6C-2DD4-69E9-414E509F294B}"/>
              </a:ext>
            </a:extLst>
          </p:cNvPr>
          <p:cNvSpPr/>
          <p:nvPr/>
        </p:nvSpPr>
        <p:spPr>
          <a:xfrm>
            <a:off x="1341837" y="2067931"/>
            <a:ext cx="2797397" cy="1441319"/>
          </a:xfrm>
          <a:prstGeom prst="roundRect">
            <a:avLst>
              <a:gd name="adj" fmla="val 6130"/>
            </a:avLst>
          </a:prstGeom>
          <a:gradFill flip="none" rotWithShape="1">
            <a:gsLst>
              <a:gs pos="58000">
                <a:srgbClr val="FFC000">
                  <a:alpha val="56000"/>
                </a:srgbClr>
              </a:gs>
              <a:gs pos="100000">
                <a:srgbClr val="F858A1">
                  <a:alpha val="74000"/>
                </a:srgbClr>
              </a:gs>
            </a:gsLst>
            <a:lin ang="1620000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1428DAA-12CF-B1B4-0536-7F52653AF031}"/>
              </a:ext>
            </a:extLst>
          </p:cNvPr>
          <p:cNvSpPr/>
          <p:nvPr/>
        </p:nvSpPr>
        <p:spPr>
          <a:xfrm>
            <a:off x="1164660" y="1681465"/>
            <a:ext cx="3101589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Roboto Thin" panose="02000000000000000000" pitchFamily="2" charset="0"/>
              </a:rPr>
              <a:t>VIDEOGIOCHI E SOFTWARE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E6A8347-EADA-D582-77E2-16165E562325}"/>
              </a:ext>
            </a:extLst>
          </p:cNvPr>
          <p:cNvSpPr txBox="1">
            <a:spLocks/>
          </p:cNvSpPr>
          <p:nvPr/>
        </p:nvSpPr>
        <p:spPr>
          <a:xfrm>
            <a:off x="1" y="210129"/>
            <a:ext cx="121919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Distribuzione e dinamiche del valore aggiunto nei settori Core</a:t>
            </a:r>
          </a:p>
        </p:txBody>
      </p:sp>
      <p:grpSp>
        <p:nvGrpSpPr>
          <p:cNvPr id="75" name="Gruppo 74">
            <a:extLst>
              <a:ext uri="{FF2B5EF4-FFF2-40B4-BE49-F238E27FC236}">
                <a16:creationId xmlns:a16="http://schemas.microsoft.com/office/drawing/2014/main" id="{FE63094C-FC78-EB2E-9F1A-4D46C9C2FF3A}"/>
              </a:ext>
            </a:extLst>
          </p:cNvPr>
          <p:cNvGrpSpPr/>
          <p:nvPr/>
        </p:nvGrpSpPr>
        <p:grpSpPr>
          <a:xfrm>
            <a:off x="1401667" y="2204622"/>
            <a:ext cx="2645458" cy="1179900"/>
            <a:chOff x="498623" y="2126274"/>
            <a:chExt cx="2645458" cy="1179900"/>
          </a:xfrm>
        </p:grpSpPr>
        <p:grpSp>
          <p:nvGrpSpPr>
            <p:cNvPr id="46" name="Gruppo 45">
              <a:extLst>
                <a:ext uri="{FF2B5EF4-FFF2-40B4-BE49-F238E27FC236}">
                  <a16:creationId xmlns:a16="http://schemas.microsoft.com/office/drawing/2014/main" id="{F1EEC9C7-D112-B4A5-24B9-3C643DB4DC11}"/>
                </a:ext>
              </a:extLst>
            </p:cNvPr>
            <p:cNvGrpSpPr/>
            <p:nvPr/>
          </p:nvGrpSpPr>
          <p:grpSpPr>
            <a:xfrm>
              <a:off x="717648" y="2716964"/>
              <a:ext cx="503751" cy="503751"/>
              <a:chOff x="7013580" y="2856626"/>
              <a:chExt cx="1366371" cy="1366371"/>
            </a:xfrm>
          </p:grpSpPr>
          <p:sp>
            <p:nvSpPr>
              <p:cNvPr id="44" name="Ovale 43">
                <a:extLst>
                  <a:ext uri="{FF2B5EF4-FFF2-40B4-BE49-F238E27FC236}">
                    <a16:creationId xmlns:a16="http://schemas.microsoft.com/office/drawing/2014/main" id="{3C0F8926-B117-5232-E342-905C3E185883}"/>
                  </a:ext>
                </a:extLst>
              </p:cNvPr>
              <p:cNvSpPr/>
              <p:nvPr/>
            </p:nvSpPr>
            <p:spPr>
              <a:xfrm>
                <a:off x="7013580" y="2856626"/>
                <a:ext cx="1366371" cy="136637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5" name="Elemento grafico 40" descr="Freccia in su con riempimento a tinta unita">
                <a:extLst>
                  <a:ext uri="{FF2B5EF4-FFF2-40B4-BE49-F238E27FC236}">
                    <a16:creationId xmlns:a16="http://schemas.microsoft.com/office/drawing/2014/main" id="{C790DA64-4A4B-75B5-2B60-81BDB6D60D58}"/>
                  </a:ext>
                </a:extLst>
              </p:cNvPr>
              <p:cNvSpPr/>
              <p:nvPr/>
            </p:nvSpPr>
            <p:spPr>
              <a:xfrm>
                <a:off x="7535230" y="3120710"/>
                <a:ext cx="323467" cy="837733"/>
              </a:xfrm>
              <a:custGeom>
                <a:avLst/>
                <a:gdLst>
                  <a:gd name="connsiteX0" fmla="*/ 190405 w 323467"/>
                  <a:gd name="connsiteY0" fmla="*/ 809158 h 837733"/>
                  <a:gd name="connsiteX1" fmla="*/ 190405 w 323467"/>
                  <a:gd name="connsiteY1" fmla="*/ 97079 h 837733"/>
                  <a:gd name="connsiteX2" fmla="*/ 275177 w 323467"/>
                  <a:gd name="connsiteY2" fmla="*/ 181851 h 837733"/>
                  <a:gd name="connsiteX3" fmla="*/ 315182 w 323467"/>
                  <a:gd name="connsiteY3" fmla="*/ 181851 h 837733"/>
                  <a:gd name="connsiteX4" fmla="*/ 315182 w 323467"/>
                  <a:gd name="connsiteY4" fmla="*/ 141846 h 837733"/>
                  <a:gd name="connsiteX5" fmla="*/ 181832 w 323467"/>
                  <a:gd name="connsiteY5" fmla="*/ 8573 h 837733"/>
                  <a:gd name="connsiteX6" fmla="*/ 142780 w 323467"/>
                  <a:gd name="connsiteY6" fmla="*/ 7620 h 837733"/>
                  <a:gd name="connsiteX7" fmla="*/ 141827 w 323467"/>
                  <a:gd name="connsiteY7" fmla="*/ 8573 h 837733"/>
                  <a:gd name="connsiteX8" fmla="*/ 8573 w 323467"/>
                  <a:gd name="connsiteY8" fmla="*/ 141827 h 837733"/>
                  <a:gd name="connsiteX9" fmla="*/ 7620 w 323467"/>
                  <a:gd name="connsiteY9" fmla="*/ 180880 h 837733"/>
                  <a:gd name="connsiteX10" fmla="*/ 8573 w 323467"/>
                  <a:gd name="connsiteY10" fmla="*/ 181832 h 837733"/>
                  <a:gd name="connsiteX11" fmla="*/ 47625 w 323467"/>
                  <a:gd name="connsiteY11" fmla="*/ 182785 h 837733"/>
                  <a:gd name="connsiteX12" fmla="*/ 48578 w 323467"/>
                  <a:gd name="connsiteY12" fmla="*/ 181832 h 837733"/>
                  <a:gd name="connsiteX13" fmla="*/ 133303 w 323467"/>
                  <a:gd name="connsiteY13" fmla="*/ 97107 h 837733"/>
                  <a:gd name="connsiteX14" fmla="*/ 133303 w 323467"/>
                  <a:gd name="connsiteY14" fmla="*/ 809158 h 837733"/>
                  <a:gd name="connsiteX15" fmla="*/ 161878 w 323467"/>
                  <a:gd name="connsiteY15" fmla="*/ 837733 h 837733"/>
                  <a:gd name="connsiteX16" fmla="*/ 190453 w 323467"/>
                  <a:gd name="connsiteY16" fmla="*/ 809158 h 837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3467" h="837733">
                    <a:moveTo>
                      <a:pt x="190405" y="809158"/>
                    </a:moveTo>
                    <a:lnTo>
                      <a:pt x="190405" y="97079"/>
                    </a:lnTo>
                    <a:lnTo>
                      <a:pt x="275177" y="181851"/>
                    </a:lnTo>
                    <a:cubicBezTo>
                      <a:pt x="286225" y="192898"/>
                      <a:pt x="304135" y="192898"/>
                      <a:pt x="315182" y="181851"/>
                    </a:cubicBezTo>
                    <a:cubicBezTo>
                      <a:pt x="326230" y="170804"/>
                      <a:pt x="326230" y="152893"/>
                      <a:pt x="315182" y="141846"/>
                    </a:cubicBezTo>
                    <a:lnTo>
                      <a:pt x="181832" y="8573"/>
                    </a:lnTo>
                    <a:cubicBezTo>
                      <a:pt x="171311" y="-2475"/>
                      <a:pt x="153827" y="-2901"/>
                      <a:pt x="142780" y="7620"/>
                    </a:cubicBezTo>
                    <a:cubicBezTo>
                      <a:pt x="142455" y="7930"/>
                      <a:pt x="142137" y="8247"/>
                      <a:pt x="141827" y="8573"/>
                    </a:cubicBezTo>
                    <a:lnTo>
                      <a:pt x="8573" y="141827"/>
                    </a:lnTo>
                    <a:cubicBezTo>
                      <a:pt x="-2474" y="152349"/>
                      <a:pt x="-2901" y="169833"/>
                      <a:pt x="7620" y="180880"/>
                    </a:cubicBezTo>
                    <a:cubicBezTo>
                      <a:pt x="7930" y="181205"/>
                      <a:pt x="8248" y="181523"/>
                      <a:pt x="8573" y="181832"/>
                    </a:cubicBezTo>
                    <a:cubicBezTo>
                      <a:pt x="19094" y="192879"/>
                      <a:pt x="36578" y="193306"/>
                      <a:pt x="47625" y="182785"/>
                    </a:cubicBezTo>
                    <a:cubicBezTo>
                      <a:pt x="47950" y="182475"/>
                      <a:pt x="48268" y="182157"/>
                      <a:pt x="48578" y="181832"/>
                    </a:cubicBezTo>
                    <a:lnTo>
                      <a:pt x="133303" y="97107"/>
                    </a:lnTo>
                    <a:lnTo>
                      <a:pt x="133303" y="809158"/>
                    </a:lnTo>
                    <a:cubicBezTo>
                      <a:pt x="133303" y="824939"/>
                      <a:pt x="146096" y="837733"/>
                      <a:pt x="161878" y="837733"/>
                    </a:cubicBezTo>
                    <a:cubicBezTo>
                      <a:pt x="177660" y="837733"/>
                      <a:pt x="190453" y="824939"/>
                      <a:pt x="190453" y="809158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it-IT"/>
              </a:p>
            </p:txBody>
          </p:sp>
        </p:grp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B7810400-FA74-5A67-2E2A-B11113AC2774}"/>
                </a:ext>
              </a:extLst>
            </p:cNvPr>
            <p:cNvSpPr txBox="1"/>
            <p:nvPr/>
          </p:nvSpPr>
          <p:spPr>
            <a:xfrm>
              <a:off x="498623" y="2126274"/>
              <a:ext cx="2645458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it-IT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 kumimoji="0" sz="2400" b="1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</a:lstStyle>
            <a:p>
              <a:r>
                <a:rPr lang="it-IT" sz="2600" dirty="0">
                  <a:latin typeface="+mj-lt"/>
                </a:rPr>
                <a:t>16,7 mld </a:t>
              </a:r>
              <a:r>
                <a:rPr lang="it-IT" sz="2600" b="0" dirty="0">
                  <a:latin typeface="+mn-lt"/>
                </a:rPr>
                <a:t>(16%)</a:t>
              </a:r>
            </a:p>
          </p:txBody>
        </p:sp>
        <p:sp>
          <p:nvSpPr>
            <p:cNvPr id="48" name="Rettangolo 47">
              <a:extLst>
                <a:ext uri="{FF2B5EF4-FFF2-40B4-BE49-F238E27FC236}">
                  <a16:creationId xmlns:a16="http://schemas.microsoft.com/office/drawing/2014/main" id="{A5FA86CE-1BC7-7CCA-F7B9-5BBC0C28F486}"/>
                </a:ext>
              </a:extLst>
            </p:cNvPr>
            <p:cNvSpPr/>
            <p:nvPr/>
          </p:nvSpPr>
          <p:spPr>
            <a:xfrm>
              <a:off x="1264668" y="2690621"/>
              <a:ext cx="174561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it-IT" sz="1700" b="1" dirty="0">
                  <a:latin typeface="+mj-lt"/>
                </a:rPr>
                <a:t>+10,5% </a:t>
              </a:r>
              <a:r>
                <a:rPr lang="it-IT" sz="1700" dirty="0"/>
                <a:t>rispetto al 2022</a:t>
              </a:r>
            </a:p>
          </p:txBody>
        </p:sp>
      </p:grpSp>
      <p:sp>
        <p:nvSpPr>
          <p:cNvPr id="51" name="Rettangolo 50">
            <a:extLst>
              <a:ext uri="{FF2B5EF4-FFF2-40B4-BE49-F238E27FC236}">
                <a16:creationId xmlns:a16="http://schemas.microsoft.com/office/drawing/2014/main" id="{7F4A1C68-6B26-DE09-E9DF-B32284E2A372}"/>
              </a:ext>
            </a:extLst>
          </p:cNvPr>
          <p:cNvSpPr/>
          <p:nvPr/>
        </p:nvSpPr>
        <p:spPr>
          <a:xfrm>
            <a:off x="4410120" y="1681465"/>
            <a:ext cx="3101589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it-IT" sz="1700" dirty="0">
                <a:ea typeface="Roboto Thin" panose="02000000000000000000" pitchFamily="2" charset="0"/>
              </a:rPr>
              <a:t>EDITORIA E STAMPA</a:t>
            </a:r>
            <a:endParaRPr kumimoji="0" lang="it-IT" sz="17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Roboto Thin" panose="02000000000000000000" pitchFamily="2" charset="0"/>
            </a:endParaRPr>
          </a:p>
        </p:txBody>
      </p:sp>
      <p:grpSp>
        <p:nvGrpSpPr>
          <p:cNvPr id="73" name="Gruppo 72">
            <a:extLst>
              <a:ext uri="{FF2B5EF4-FFF2-40B4-BE49-F238E27FC236}">
                <a16:creationId xmlns:a16="http://schemas.microsoft.com/office/drawing/2014/main" id="{9DEB8531-4324-CD84-D271-8739E399DCA9}"/>
              </a:ext>
            </a:extLst>
          </p:cNvPr>
          <p:cNvGrpSpPr/>
          <p:nvPr/>
        </p:nvGrpSpPr>
        <p:grpSpPr>
          <a:xfrm>
            <a:off x="4531862" y="2204622"/>
            <a:ext cx="2797397" cy="1179900"/>
            <a:chOff x="3732463" y="2126274"/>
            <a:chExt cx="2797397" cy="1179900"/>
          </a:xfrm>
        </p:grpSpPr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A288458F-A001-FA55-8FA0-61AA4163F887}"/>
                </a:ext>
              </a:extLst>
            </p:cNvPr>
            <p:cNvSpPr txBox="1"/>
            <p:nvPr/>
          </p:nvSpPr>
          <p:spPr>
            <a:xfrm>
              <a:off x="3732463" y="2126274"/>
              <a:ext cx="2797397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it-IT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 kumimoji="0" sz="2400" b="1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</a:lstStyle>
            <a:p>
              <a:r>
                <a:rPr lang="it-IT" sz="2600" dirty="0">
                  <a:latin typeface="+mj-lt"/>
                </a:rPr>
                <a:t>11,6 mld </a:t>
              </a:r>
              <a:r>
                <a:rPr lang="it-IT" sz="2600" b="0" dirty="0">
                  <a:latin typeface="+mn-lt"/>
                </a:rPr>
                <a:t>(11,1%)</a:t>
              </a:r>
            </a:p>
          </p:txBody>
        </p:sp>
        <p:grpSp>
          <p:nvGrpSpPr>
            <p:cNvPr id="58" name="Gruppo 57">
              <a:extLst>
                <a:ext uri="{FF2B5EF4-FFF2-40B4-BE49-F238E27FC236}">
                  <a16:creationId xmlns:a16="http://schemas.microsoft.com/office/drawing/2014/main" id="{785F9DDA-4355-85E2-5C62-4C552EB448DB}"/>
                </a:ext>
              </a:extLst>
            </p:cNvPr>
            <p:cNvGrpSpPr/>
            <p:nvPr/>
          </p:nvGrpSpPr>
          <p:grpSpPr>
            <a:xfrm>
              <a:off x="3979260" y="2716964"/>
              <a:ext cx="503751" cy="503751"/>
              <a:chOff x="7013580" y="2856626"/>
              <a:chExt cx="1366371" cy="1366371"/>
            </a:xfrm>
          </p:grpSpPr>
          <p:sp>
            <p:nvSpPr>
              <p:cNvPr id="59" name="Ovale 58">
                <a:extLst>
                  <a:ext uri="{FF2B5EF4-FFF2-40B4-BE49-F238E27FC236}">
                    <a16:creationId xmlns:a16="http://schemas.microsoft.com/office/drawing/2014/main" id="{2C98CB2E-F87B-E9C7-5F18-3412F93AADE0}"/>
                  </a:ext>
                </a:extLst>
              </p:cNvPr>
              <p:cNvSpPr/>
              <p:nvPr/>
            </p:nvSpPr>
            <p:spPr>
              <a:xfrm>
                <a:off x="7013580" y="2856626"/>
                <a:ext cx="1366371" cy="136637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3" name="Elemento grafico 40" descr="Freccia in su con riempimento a tinta unita">
                <a:extLst>
                  <a:ext uri="{FF2B5EF4-FFF2-40B4-BE49-F238E27FC236}">
                    <a16:creationId xmlns:a16="http://schemas.microsoft.com/office/drawing/2014/main" id="{19A7E016-533D-9A86-CACF-973DE7BF79B3}"/>
                  </a:ext>
                </a:extLst>
              </p:cNvPr>
              <p:cNvSpPr/>
              <p:nvPr/>
            </p:nvSpPr>
            <p:spPr>
              <a:xfrm>
                <a:off x="7535230" y="3120710"/>
                <a:ext cx="323467" cy="837733"/>
              </a:xfrm>
              <a:custGeom>
                <a:avLst/>
                <a:gdLst>
                  <a:gd name="connsiteX0" fmla="*/ 190405 w 323467"/>
                  <a:gd name="connsiteY0" fmla="*/ 809158 h 837733"/>
                  <a:gd name="connsiteX1" fmla="*/ 190405 w 323467"/>
                  <a:gd name="connsiteY1" fmla="*/ 97079 h 837733"/>
                  <a:gd name="connsiteX2" fmla="*/ 275177 w 323467"/>
                  <a:gd name="connsiteY2" fmla="*/ 181851 h 837733"/>
                  <a:gd name="connsiteX3" fmla="*/ 315182 w 323467"/>
                  <a:gd name="connsiteY3" fmla="*/ 181851 h 837733"/>
                  <a:gd name="connsiteX4" fmla="*/ 315182 w 323467"/>
                  <a:gd name="connsiteY4" fmla="*/ 141846 h 837733"/>
                  <a:gd name="connsiteX5" fmla="*/ 181832 w 323467"/>
                  <a:gd name="connsiteY5" fmla="*/ 8573 h 837733"/>
                  <a:gd name="connsiteX6" fmla="*/ 142780 w 323467"/>
                  <a:gd name="connsiteY6" fmla="*/ 7620 h 837733"/>
                  <a:gd name="connsiteX7" fmla="*/ 141827 w 323467"/>
                  <a:gd name="connsiteY7" fmla="*/ 8573 h 837733"/>
                  <a:gd name="connsiteX8" fmla="*/ 8573 w 323467"/>
                  <a:gd name="connsiteY8" fmla="*/ 141827 h 837733"/>
                  <a:gd name="connsiteX9" fmla="*/ 7620 w 323467"/>
                  <a:gd name="connsiteY9" fmla="*/ 180880 h 837733"/>
                  <a:gd name="connsiteX10" fmla="*/ 8573 w 323467"/>
                  <a:gd name="connsiteY10" fmla="*/ 181832 h 837733"/>
                  <a:gd name="connsiteX11" fmla="*/ 47625 w 323467"/>
                  <a:gd name="connsiteY11" fmla="*/ 182785 h 837733"/>
                  <a:gd name="connsiteX12" fmla="*/ 48578 w 323467"/>
                  <a:gd name="connsiteY12" fmla="*/ 181832 h 837733"/>
                  <a:gd name="connsiteX13" fmla="*/ 133303 w 323467"/>
                  <a:gd name="connsiteY13" fmla="*/ 97107 h 837733"/>
                  <a:gd name="connsiteX14" fmla="*/ 133303 w 323467"/>
                  <a:gd name="connsiteY14" fmla="*/ 809158 h 837733"/>
                  <a:gd name="connsiteX15" fmla="*/ 161878 w 323467"/>
                  <a:gd name="connsiteY15" fmla="*/ 837733 h 837733"/>
                  <a:gd name="connsiteX16" fmla="*/ 190453 w 323467"/>
                  <a:gd name="connsiteY16" fmla="*/ 809158 h 837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3467" h="837733">
                    <a:moveTo>
                      <a:pt x="190405" y="809158"/>
                    </a:moveTo>
                    <a:lnTo>
                      <a:pt x="190405" y="97079"/>
                    </a:lnTo>
                    <a:lnTo>
                      <a:pt x="275177" y="181851"/>
                    </a:lnTo>
                    <a:cubicBezTo>
                      <a:pt x="286225" y="192898"/>
                      <a:pt x="304135" y="192898"/>
                      <a:pt x="315182" y="181851"/>
                    </a:cubicBezTo>
                    <a:cubicBezTo>
                      <a:pt x="326230" y="170804"/>
                      <a:pt x="326230" y="152893"/>
                      <a:pt x="315182" y="141846"/>
                    </a:cubicBezTo>
                    <a:lnTo>
                      <a:pt x="181832" y="8573"/>
                    </a:lnTo>
                    <a:cubicBezTo>
                      <a:pt x="171311" y="-2475"/>
                      <a:pt x="153827" y="-2901"/>
                      <a:pt x="142780" y="7620"/>
                    </a:cubicBezTo>
                    <a:cubicBezTo>
                      <a:pt x="142455" y="7930"/>
                      <a:pt x="142137" y="8247"/>
                      <a:pt x="141827" y="8573"/>
                    </a:cubicBezTo>
                    <a:lnTo>
                      <a:pt x="8573" y="141827"/>
                    </a:lnTo>
                    <a:cubicBezTo>
                      <a:pt x="-2474" y="152349"/>
                      <a:pt x="-2901" y="169833"/>
                      <a:pt x="7620" y="180880"/>
                    </a:cubicBezTo>
                    <a:cubicBezTo>
                      <a:pt x="7930" y="181205"/>
                      <a:pt x="8248" y="181523"/>
                      <a:pt x="8573" y="181832"/>
                    </a:cubicBezTo>
                    <a:cubicBezTo>
                      <a:pt x="19094" y="192879"/>
                      <a:pt x="36578" y="193306"/>
                      <a:pt x="47625" y="182785"/>
                    </a:cubicBezTo>
                    <a:cubicBezTo>
                      <a:pt x="47950" y="182475"/>
                      <a:pt x="48268" y="182157"/>
                      <a:pt x="48578" y="181832"/>
                    </a:cubicBezTo>
                    <a:lnTo>
                      <a:pt x="133303" y="97107"/>
                    </a:lnTo>
                    <a:lnTo>
                      <a:pt x="133303" y="809158"/>
                    </a:lnTo>
                    <a:cubicBezTo>
                      <a:pt x="133303" y="824939"/>
                      <a:pt x="146096" y="837733"/>
                      <a:pt x="161878" y="837733"/>
                    </a:cubicBezTo>
                    <a:cubicBezTo>
                      <a:pt x="177660" y="837733"/>
                      <a:pt x="190453" y="824939"/>
                      <a:pt x="190453" y="809158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it-IT"/>
              </a:p>
            </p:txBody>
          </p:sp>
        </p:grpSp>
        <p:sp>
          <p:nvSpPr>
            <p:cNvPr id="64" name="Rettangolo 63">
              <a:extLst>
                <a:ext uri="{FF2B5EF4-FFF2-40B4-BE49-F238E27FC236}">
                  <a16:creationId xmlns:a16="http://schemas.microsoft.com/office/drawing/2014/main" id="{1A9FC3EC-A592-760B-5220-86F8F20E5E3C}"/>
                </a:ext>
              </a:extLst>
            </p:cNvPr>
            <p:cNvSpPr/>
            <p:nvPr/>
          </p:nvSpPr>
          <p:spPr>
            <a:xfrm>
              <a:off x="4526280" y="2690621"/>
              <a:ext cx="174561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it-IT" sz="1700" b="1" dirty="0">
                  <a:latin typeface="+mj-lt"/>
                </a:rPr>
                <a:t>+2,7% </a:t>
              </a:r>
              <a:r>
                <a:rPr lang="it-IT" sz="1700" dirty="0"/>
                <a:t>rispetto al 2022</a:t>
              </a:r>
            </a:p>
          </p:txBody>
        </p:sp>
      </p:grpSp>
      <p:sp>
        <p:nvSpPr>
          <p:cNvPr id="65" name="Rettangolo 64">
            <a:extLst>
              <a:ext uri="{FF2B5EF4-FFF2-40B4-BE49-F238E27FC236}">
                <a16:creationId xmlns:a16="http://schemas.microsoft.com/office/drawing/2014/main" id="{621D0225-B480-3E2E-A362-A47767C7DC34}"/>
              </a:ext>
            </a:extLst>
          </p:cNvPr>
          <p:cNvSpPr/>
          <p:nvPr/>
        </p:nvSpPr>
        <p:spPr>
          <a:xfrm>
            <a:off x="7708307" y="1681465"/>
            <a:ext cx="3101589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it-IT" sz="1700" dirty="0">
                <a:ea typeface="Roboto Thin" panose="02000000000000000000" pitchFamily="2" charset="0"/>
              </a:rPr>
              <a:t>ARCHITETTURA E DESIGN</a:t>
            </a:r>
            <a:endParaRPr kumimoji="0" lang="it-IT" sz="17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Roboto Thin" panose="02000000000000000000" pitchFamily="2" charset="0"/>
            </a:endParaRPr>
          </a:p>
        </p:txBody>
      </p:sp>
      <p:grpSp>
        <p:nvGrpSpPr>
          <p:cNvPr id="74" name="Gruppo 73">
            <a:extLst>
              <a:ext uri="{FF2B5EF4-FFF2-40B4-BE49-F238E27FC236}">
                <a16:creationId xmlns:a16="http://schemas.microsoft.com/office/drawing/2014/main" id="{AF88D631-9FF0-0BC5-5DAB-5D17EF9D2561}"/>
              </a:ext>
            </a:extLst>
          </p:cNvPr>
          <p:cNvGrpSpPr/>
          <p:nvPr/>
        </p:nvGrpSpPr>
        <p:grpSpPr>
          <a:xfrm>
            <a:off x="7860403" y="2204622"/>
            <a:ext cx="2797397" cy="1178421"/>
            <a:chOff x="6957360" y="2126274"/>
            <a:chExt cx="2797397" cy="1178421"/>
          </a:xfrm>
        </p:grpSpPr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B295B54E-4D4F-ABA4-9065-E5538E01F3B5}"/>
                </a:ext>
              </a:extLst>
            </p:cNvPr>
            <p:cNvSpPr txBox="1"/>
            <p:nvPr/>
          </p:nvSpPr>
          <p:spPr>
            <a:xfrm>
              <a:off x="6957360" y="2126274"/>
              <a:ext cx="2797397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it-IT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 kumimoji="0" sz="2400" b="1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</a:lstStyle>
            <a:p>
              <a:r>
                <a:rPr lang="it-IT" sz="2600" dirty="0">
                  <a:latin typeface="+mj-lt"/>
                </a:rPr>
                <a:t>8,6 mld </a:t>
              </a:r>
              <a:r>
                <a:rPr lang="it-IT" sz="2600" b="0" dirty="0">
                  <a:latin typeface="+mn-lt"/>
                </a:rPr>
                <a:t>(8,2%)</a:t>
              </a:r>
            </a:p>
          </p:txBody>
        </p:sp>
        <p:grpSp>
          <p:nvGrpSpPr>
            <p:cNvPr id="68" name="Gruppo 67">
              <a:extLst>
                <a:ext uri="{FF2B5EF4-FFF2-40B4-BE49-F238E27FC236}">
                  <a16:creationId xmlns:a16="http://schemas.microsoft.com/office/drawing/2014/main" id="{9EE28210-3FAE-770B-91B4-E2A962D5FB25}"/>
                </a:ext>
              </a:extLst>
            </p:cNvPr>
            <p:cNvGrpSpPr/>
            <p:nvPr/>
          </p:nvGrpSpPr>
          <p:grpSpPr>
            <a:xfrm>
              <a:off x="7256304" y="2715485"/>
              <a:ext cx="503751" cy="503751"/>
              <a:chOff x="7013580" y="2856626"/>
              <a:chExt cx="1366371" cy="1366371"/>
            </a:xfrm>
          </p:grpSpPr>
          <p:sp>
            <p:nvSpPr>
              <p:cNvPr id="69" name="Ovale 68">
                <a:extLst>
                  <a:ext uri="{FF2B5EF4-FFF2-40B4-BE49-F238E27FC236}">
                    <a16:creationId xmlns:a16="http://schemas.microsoft.com/office/drawing/2014/main" id="{FFFAFB41-2E4A-E605-434C-33F0AAE5CA46}"/>
                  </a:ext>
                </a:extLst>
              </p:cNvPr>
              <p:cNvSpPr/>
              <p:nvPr/>
            </p:nvSpPr>
            <p:spPr>
              <a:xfrm>
                <a:off x="7013580" y="2856626"/>
                <a:ext cx="1366371" cy="136637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0" name="Elemento grafico 40" descr="Freccia in su con riempimento a tinta unita">
                <a:extLst>
                  <a:ext uri="{FF2B5EF4-FFF2-40B4-BE49-F238E27FC236}">
                    <a16:creationId xmlns:a16="http://schemas.microsoft.com/office/drawing/2014/main" id="{D83C97F7-4DBA-35D6-4F26-0F9D2189BE46}"/>
                  </a:ext>
                </a:extLst>
              </p:cNvPr>
              <p:cNvSpPr/>
              <p:nvPr/>
            </p:nvSpPr>
            <p:spPr>
              <a:xfrm>
                <a:off x="7535230" y="3120710"/>
                <a:ext cx="323467" cy="837733"/>
              </a:xfrm>
              <a:custGeom>
                <a:avLst/>
                <a:gdLst>
                  <a:gd name="connsiteX0" fmla="*/ 190405 w 323467"/>
                  <a:gd name="connsiteY0" fmla="*/ 809158 h 837733"/>
                  <a:gd name="connsiteX1" fmla="*/ 190405 w 323467"/>
                  <a:gd name="connsiteY1" fmla="*/ 97079 h 837733"/>
                  <a:gd name="connsiteX2" fmla="*/ 275177 w 323467"/>
                  <a:gd name="connsiteY2" fmla="*/ 181851 h 837733"/>
                  <a:gd name="connsiteX3" fmla="*/ 315182 w 323467"/>
                  <a:gd name="connsiteY3" fmla="*/ 181851 h 837733"/>
                  <a:gd name="connsiteX4" fmla="*/ 315182 w 323467"/>
                  <a:gd name="connsiteY4" fmla="*/ 141846 h 837733"/>
                  <a:gd name="connsiteX5" fmla="*/ 181832 w 323467"/>
                  <a:gd name="connsiteY5" fmla="*/ 8573 h 837733"/>
                  <a:gd name="connsiteX6" fmla="*/ 142780 w 323467"/>
                  <a:gd name="connsiteY6" fmla="*/ 7620 h 837733"/>
                  <a:gd name="connsiteX7" fmla="*/ 141827 w 323467"/>
                  <a:gd name="connsiteY7" fmla="*/ 8573 h 837733"/>
                  <a:gd name="connsiteX8" fmla="*/ 8573 w 323467"/>
                  <a:gd name="connsiteY8" fmla="*/ 141827 h 837733"/>
                  <a:gd name="connsiteX9" fmla="*/ 7620 w 323467"/>
                  <a:gd name="connsiteY9" fmla="*/ 180880 h 837733"/>
                  <a:gd name="connsiteX10" fmla="*/ 8573 w 323467"/>
                  <a:gd name="connsiteY10" fmla="*/ 181832 h 837733"/>
                  <a:gd name="connsiteX11" fmla="*/ 47625 w 323467"/>
                  <a:gd name="connsiteY11" fmla="*/ 182785 h 837733"/>
                  <a:gd name="connsiteX12" fmla="*/ 48578 w 323467"/>
                  <a:gd name="connsiteY12" fmla="*/ 181832 h 837733"/>
                  <a:gd name="connsiteX13" fmla="*/ 133303 w 323467"/>
                  <a:gd name="connsiteY13" fmla="*/ 97107 h 837733"/>
                  <a:gd name="connsiteX14" fmla="*/ 133303 w 323467"/>
                  <a:gd name="connsiteY14" fmla="*/ 809158 h 837733"/>
                  <a:gd name="connsiteX15" fmla="*/ 161878 w 323467"/>
                  <a:gd name="connsiteY15" fmla="*/ 837733 h 837733"/>
                  <a:gd name="connsiteX16" fmla="*/ 190453 w 323467"/>
                  <a:gd name="connsiteY16" fmla="*/ 809158 h 837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3467" h="837733">
                    <a:moveTo>
                      <a:pt x="190405" y="809158"/>
                    </a:moveTo>
                    <a:lnTo>
                      <a:pt x="190405" y="97079"/>
                    </a:lnTo>
                    <a:lnTo>
                      <a:pt x="275177" y="181851"/>
                    </a:lnTo>
                    <a:cubicBezTo>
                      <a:pt x="286225" y="192898"/>
                      <a:pt x="304135" y="192898"/>
                      <a:pt x="315182" y="181851"/>
                    </a:cubicBezTo>
                    <a:cubicBezTo>
                      <a:pt x="326230" y="170804"/>
                      <a:pt x="326230" y="152893"/>
                      <a:pt x="315182" y="141846"/>
                    </a:cubicBezTo>
                    <a:lnTo>
                      <a:pt x="181832" y="8573"/>
                    </a:lnTo>
                    <a:cubicBezTo>
                      <a:pt x="171311" y="-2475"/>
                      <a:pt x="153827" y="-2901"/>
                      <a:pt x="142780" y="7620"/>
                    </a:cubicBezTo>
                    <a:cubicBezTo>
                      <a:pt x="142455" y="7930"/>
                      <a:pt x="142137" y="8247"/>
                      <a:pt x="141827" y="8573"/>
                    </a:cubicBezTo>
                    <a:lnTo>
                      <a:pt x="8573" y="141827"/>
                    </a:lnTo>
                    <a:cubicBezTo>
                      <a:pt x="-2474" y="152349"/>
                      <a:pt x="-2901" y="169833"/>
                      <a:pt x="7620" y="180880"/>
                    </a:cubicBezTo>
                    <a:cubicBezTo>
                      <a:pt x="7930" y="181205"/>
                      <a:pt x="8248" y="181523"/>
                      <a:pt x="8573" y="181832"/>
                    </a:cubicBezTo>
                    <a:cubicBezTo>
                      <a:pt x="19094" y="192879"/>
                      <a:pt x="36578" y="193306"/>
                      <a:pt x="47625" y="182785"/>
                    </a:cubicBezTo>
                    <a:cubicBezTo>
                      <a:pt x="47950" y="182475"/>
                      <a:pt x="48268" y="182157"/>
                      <a:pt x="48578" y="181832"/>
                    </a:cubicBezTo>
                    <a:lnTo>
                      <a:pt x="133303" y="97107"/>
                    </a:lnTo>
                    <a:lnTo>
                      <a:pt x="133303" y="809158"/>
                    </a:lnTo>
                    <a:cubicBezTo>
                      <a:pt x="133303" y="824939"/>
                      <a:pt x="146096" y="837733"/>
                      <a:pt x="161878" y="837733"/>
                    </a:cubicBezTo>
                    <a:cubicBezTo>
                      <a:pt x="177660" y="837733"/>
                      <a:pt x="190453" y="824939"/>
                      <a:pt x="190453" y="809158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it-IT"/>
              </a:p>
            </p:txBody>
          </p:sp>
        </p:grpSp>
        <p:sp>
          <p:nvSpPr>
            <p:cNvPr id="71" name="Rettangolo 70">
              <a:extLst>
                <a:ext uri="{FF2B5EF4-FFF2-40B4-BE49-F238E27FC236}">
                  <a16:creationId xmlns:a16="http://schemas.microsoft.com/office/drawing/2014/main" id="{8F33ADB6-2646-009D-B20D-1B8AC11856EE}"/>
                </a:ext>
              </a:extLst>
            </p:cNvPr>
            <p:cNvSpPr/>
            <p:nvPr/>
          </p:nvSpPr>
          <p:spPr>
            <a:xfrm>
              <a:off x="7803324" y="2689142"/>
              <a:ext cx="174561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it-IT" sz="1700" b="1" dirty="0">
                  <a:latin typeface="+mj-lt"/>
                </a:rPr>
                <a:t>+6,6% </a:t>
              </a:r>
              <a:r>
                <a:rPr lang="it-IT" sz="1700" dirty="0"/>
                <a:t>rispetto al 2022</a:t>
              </a:r>
            </a:p>
          </p:txBody>
        </p:sp>
      </p:grpSp>
      <p:sp>
        <p:nvSpPr>
          <p:cNvPr id="87" name="Rettangolo 86">
            <a:extLst>
              <a:ext uri="{FF2B5EF4-FFF2-40B4-BE49-F238E27FC236}">
                <a16:creationId xmlns:a16="http://schemas.microsoft.com/office/drawing/2014/main" id="{4237D9B7-9DC6-29C3-420D-DF16D27F3ED8}"/>
              </a:ext>
            </a:extLst>
          </p:cNvPr>
          <p:cNvSpPr/>
          <p:nvPr/>
        </p:nvSpPr>
        <p:spPr>
          <a:xfrm>
            <a:off x="3110117" y="3982901"/>
            <a:ext cx="3101589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Roboto Thin" panose="02000000000000000000" pitchFamily="2" charset="0"/>
              </a:rPr>
              <a:t>COMUNICAZIONE</a:t>
            </a:r>
          </a:p>
        </p:txBody>
      </p:sp>
      <p:sp>
        <p:nvSpPr>
          <p:cNvPr id="88" name="Rettangolo 87">
            <a:extLst>
              <a:ext uri="{FF2B5EF4-FFF2-40B4-BE49-F238E27FC236}">
                <a16:creationId xmlns:a16="http://schemas.microsoft.com/office/drawing/2014/main" id="{5129D5B4-BAA3-FD66-B187-5C20E922295D}"/>
              </a:ext>
            </a:extLst>
          </p:cNvPr>
          <p:cNvSpPr/>
          <p:nvPr/>
        </p:nvSpPr>
        <p:spPr>
          <a:xfrm>
            <a:off x="6159168" y="3781367"/>
            <a:ext cx="270508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Roboto Thin" panose="02000000000000000000" pitchFamily="2" charset="0"/>
              </a:rPr>
              <a:t>PERFORMING ARTS E ARTI VISIVE</a:t>
            </a:r>
          </a:p>
        </p:txBody>
      </p:sp>
      <p:sp>
        <p:nvSpPr>
          <p:cNvPr id="89" name="Rettangolo 88">
            <a:extLst>
              <a:ext uri="{FF2B5EF4-FFF2-40B4-BE49-F238E27FC236}">
                <a16:creationId xmlns:a16="http://schemas.microsoft.com/office/drawing/2014/main" id="{0BE4260E-0B19-BE1B-D1F2-61216435D688}"/>
              </a:ext>
            </a:extLst>
          </p:cNvPr>
          <p:cNvSpPr/>
          <p:nvPr/>
        </p:nvSpPr>
        <p:spPr>
          <a:xfrm>
            <a:off x="9074082" y="3781367"/>
            <a:ext cx="270508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Roboto Thin" panose="02000000000000000000" pitchFamily="2" charset="0"/>
              </a:rPr>
              <a:t>PATRIMONIO STORICO E ARTISTICO</a:t>
            </a:r>
          </a:p>
        </p:txBody>
      </p:sp>
      <p:grpSp>
        <p:nvGrpSpPr>
          <p:cNvPr id="90" name="Gruppo 89">
            <a:extLst>
              <a:ext uri="{FF2B5EF4-FFF2-40B4-BE49-F238E27FC236}">
                <a16:creationId xmlns:a16="http://schemas.microsoft.com/office/drawing/2014/main" id="{FF7B695A-0E51-5033-C283-74BF7F56C90D}"/>
              </a:ext>
            </a:extLst>
          </p:cNvPr>
          <p:cNvGrpSpPr/>
          <p:nvPr/>
        </p:nvGrpSpPr>
        <p:grpSpPr>
          <a:xfrm>
            <a:off x="3338182" y="4520842"/>
            <a:ext cx="2645458" cy="1179900"/>
            <a:chOff x="498623" y="2126274"/>
            <a:chExt cx="2645458" cy="1179900"/>
          </a:xfrm>
        </p:grpSpPr>
        <p:grpSp>
          <p:nvGrpSpPr>
            <p:cNvPr id="91" name="Gruppo 90">
              <a:extLst>
                <a:ext uri="{FF2B5EF4-FFF2-40B4-BE49-F238E27FC236}">
                  <a16:creationId xmlns:a16="http://schemas.microsoft.com/office/drawing/2014/main" id="{4D32BE5B-F079-101D-DD74-BEA0954E36AA}"/>
                </a:ext>
              </a:extLst>
            </p:cNvPr>
            <p:cNvGrpSpPr/>
            <p:nvPr/>
          </p:nvGrpSpPr>
          <p:grpSpPr>
            <a:xfrm>
              <a:off x="717648" y="2716964"/>
              <a:ext cx="503751" cy="503751"/>
              <a:chOff x="7013580" y="2856626"/>
              <a:chExt cx="1366371" cy="1366371"/>
            </a:xfrm>
          </p:grpSpPr>
          <p:sp>
            <p:nvSpPr>
              <p:cNvPr id="94" name="Ovale 93">
                <a:extLst>
                  <a:ext uri="{FF2B5EF4-FFF2-40B4-BE49-F238E27FC236}">
                    <a16:creationId xmlns:a16="http://schemas.microsoft.com/office/drawing/2014/main" id="{7B8F8E3E-3FA4-29CC-E643-11468A005912}"/>
                  </a:ext>
                </a:extLst>
              </p:cNvPr>
              <p:cNvSpPr/>
              <p:nvPr/>
            </p:nvSpPr>
            <p:spPr>
              <a:xfrm>
                <a:off x="7013580" y="2856626"/>
                <a:ext cx="1366371" cy="136637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5" name="Elemento grafico 40" descr="Freccia in su con riempimento a tinta unita">
                <a:extLst>
                  <a:ext uri="{FF2B5EF4-FFF2-40B4-BE49-F238E27FC236}">
                    <a16:creationId xmlns:a16="http://schemas.microsoft.com/office/drawing/2014/main" id="{8F0AFB99-C60F-8AD9-DC57-5653DF8E387C}"/>
                  </a:ext>
                </a:extLst>
              </p:cNvPr>
              <p:cNvSpPr/>
              <p:nvPr/>
            </p:nvSpPr>
            <p:spPr>
              <a:xfrm>
                <a:off x="7535230" y="3120710"/>
                <a:ext cx="323467" cy="837733"/>
              </a:xfrm>
              <a:custGeom>
                <a:avLst/>
                <a:gdLst>
                  <a:gd name="connsiteX0" fmla="*/ 190405 w 323467"/>
                  <a:gd name="connsiteY0" fmla="*/ 809158 h 837733"/>
                  <a:gd name="connsiteX1" fmla="*/ 190405 w 323467"/>
                  <a:gd name="connsiteY1" fmla="*/ 97079 h 837733"/>
                  <a:gd name="connsiteX2" fmla="*/ 275177 w 323467"/>
                  <a:gd name="connsiteY2" fmla="*/ 181851 h 837733"/>
                  <a:gd name="connsiteX3" fmla="*/ 315182 w 323467"/>
                  <a:gd name="connsiteY3" fmla="*/ 181851 h 837733"/>
                  <a:gd name="connsiteX4" fmla="*/ 315182 w 323467"/>
                  <a:gd name="connsiteY4" fmla="*/ 141846 h 837733"/>
                  <a:gd name="connsiteX5" fmla="*/ 181832 w 323467"/>
                  <a:gd name="connsiteY5" fmla="*/ 8573 h 837733"/>
                  <a:gd name="connsiteX6" fmla="*/ 142780 w 323467"/>
                  <a:gd name="connsiteY6" fmla="*/ 7620 h 837733"/>
                  <a:gd name="connsiteX7" fmla="*/ 141827 w 323467"/>
                  <a:gd name="connsiteY7" fmla="*/ 8573 h 837733"/>
                  <a:gd name="connsiteX8" fmla="*/ 8573 w 323467"/>
                  <a:gd name="connsiteY8" fmla="*/ 141827 h 837733"/>
                  <a:gd name="connsiteX9" fmla="*/ 7620 w 323467"/>
                  <a:gd name="connsiteY9" fmla="*/ 180880 h 837733"/>
                  <a:gd name="connsiteX10" fmla="*/ 8573 w 323467"/>
                  <a:gd name="connsiteY10" fmla="*/ 181832 h 837733"/>
                  <a:gd name="connsiteX11" fmla="*/ 47625 w 323467"/>
                  <a:gd name="connsiteY11" fmla="*/ 182785 h 837733"/>
                  <a:gd name="connsiteX12" fmla="*/ 48578 w 323467"/>
                  <a:gd name="connsiteY12" fmla="*/ 181832 h 837733"/>
                  <a:gd name="connsiteX13" fmla="*/ 133303 w 323467"/>
                  <a:gd name="connsiteY13" fmla="*/ 97107 h 837733"/>
                  <a:gd name="connsiteX14" fmla="*/ 133303 w 323467"/>
                  <a:gd name="connsiteY14" fmla="*/ 809158 h 837733"/>
                  <a:gd name="connsiteX15" fmla="*/ 161878 w 323467"/>
                  <a:gd name="connsiteY15" fmla="*/ 837733 h 837733"/>
                  <a:gd name="connsiteX16" fmla="*/ 190453 w 323467"/>
                  <a:gd name="connsiteY16" fmla="*/ 809158 h 837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3467" h="837733">
                    <a:moveTo>
                      <a:pt x="190405" y="809158"/>
                    </a:moveTo>
                    <a:lnTo>
                      <a:pt x="190405" y="97079"/>
                    </a:lnTo>
                    <a:lnTo>
                      <a:pt x="275177" y="181851"/>
                    </a:lnTo>
                    <a:cubicBezTo>
                      <a:pt x="286225" y="192898"/>
                      <a:pt x="304135" y="192898"/>
                      <a:pt x="315182" y="181851"/>
                    </a:cubicBezTo>
                    <a:cubicBezTo>
                      <a:pt x="326230" y="170804"/>
                      <a:pt x="326230" y="152893"/>
                      <a:pt x="315182" y="141846"/>
                    </a:cubicBezTo>
                    <a:lnTo>
                      <a:pt x="181832" y="8573"/>
                    </a:lnTo>
                    <a:cubicBezTo>
                      <a:pt x="171311" y="-2475"/>
                      <a:pt x="153827" y="-2901"/>
                      <a:pt x="142780" y="7620"/>
                    </a:cubicBezTo>
                    <a:cubicBezTo>
                      <a:pt x="142455" y="7930"/>
                      <a:pt x="142137" y="8247"/>
                      <a:pt x="141827" y="8573"/>
                    </a:cubicBezTo>
                    <a:lnTo>
                      <a:pt x="8573" y="141827"/>
                    </a:lnTo>
                    <a:cubicBezTo>
                      <a:pt x="-2474" y="152349"/>
                      <a:pt x="-2901" y="169833"/>
                      <a:pt x="7620" y="180880"/>
                    </a:cubicBezTo>
                    <a:cubicBezTo>
                      <a:pt x="7930" y="181205"/>
                      <a:pt x="8248" y="181523"/>
                      <a:pt x="8573" y="181832"/>
                    </a:cubicBezTo>
                    <a:cubicBezTo>
                      <a:pt x="19094" y="192879"/>
                      <a:pt x="36578" y="193306"/>
                      <a:pt x="47625" y="182785"/>
                    </a:cubicBezTo>
                    <a:cubicBezTo>
                      <a:pt x="47950" y="182475"/>
                      <a:pt x="48268" y="182157"/>
                      <a:pt x="48578" y="181832"/>
                    </a:cubicBezTo>
                    <a:lnTo>
                      <a:pt x="133303" y="97107"/>
                    </a:lnTo>
                    <a:lnTo>
                      <a:pt x="133303" y="809158"/>
                    </a:lnTo>
                    <a:cubicBezTo>
                      <a:pt x="133303" y="824939"/>
                      <a:pt x="146096" y="837733"/>
                      <a:pt x="161878" y="837733"/>
                    </a:cubicBezTo>
                    <a:cubicBezTo>
                      <a:pt x="177660" y="837733"/>
                      <a:pt x="190453" y="824939"/>
                      <a:pt x="190453" y="809158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it-IT"/>
              </a:p>
            </p:txBody>
          </p:sp>
        </p:grpSp>
        <p:sp>
          <p:nvSpPr>
            <p:cNvPr id="92" name="CasellaDiTesto 91">
              <a:extLst>
                <a:ext uri="{FF2B5EF4-FFF2-40B4-BE49-F238E27FC236}">
                  <a16:creationId xmlns:a16="http://schemas.microsoft.com/office/drawing/2014/main" id="{A4665CA5-429C-8660-3F28-716CFCCD6347}"/>
                </a:ext>
              </a:extLst>
            </p:cNvPr>
            <p:cNvSpPr txBox="1"/>
            <p:nvPr/>
          </p:nvSpPr>
          <p:spPr>
            <a:xfrm>
              <a:off x="498623" y="2126274"/>
              <a:ext cx="2645458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it-IT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 kumimoji="0" sz="2400" b="1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</a:lstStyle>
            <a:p>
              <a:r>
                <a:rPr lang="it-IT" sz="2600" dirty="0">
                  <a:latin typeface="+mj-lt"/>
                </a:rPr>
                <a:t>5,8 mld </a:t>
              </a:r>
              <a:r>
                <a:rPr lang="it-IT" sz="2600" b="0" dirty="0">
                  <a:latin typeface="+mn-lt"/>
                </a:rPr>
                <a:t>(5,5%)</a:t>
              </a:r>
            </a:p>
          </p:txBody>
        </p:sp>
        <p:sp>
          <p:nvSpPr>
            <p:cNvPr id="93" name="Rettangolo 92">
              <a:extLst>
                <a:ext uri="{FF2B5EF4-FFF2-40B4-BE49-F238E27FC236}">
                  <a16:creationId xmlns:a16="http://schemas.microsoft.com/office/drawing/2014/main" id="{1CA52BE5-59C0-4298-E8BB-AE4AB66F5140}"/>
                </a:ext>
              </a:extLst>
            </p:cNvPr>
            <p:cNvSpPr/>
            <p:nvPr/>
          </p:nvSpPr>
          <p:spPr>
            <a:xfrm>
              <a:off x="1264668" y="2690621"/>
              <a:ext cx="174561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it-IT" sz="1700" b="1" dirty="0">
                  <a:latin typeface="+mj-lt"/>
                </a:rPr>
                <a:t>+5,1% </a:t>
              </a:r>
              <a:r>
                <a:rPr lang="it-IT" sz="1700" dirty="0"/>
                <a:t>rispetto al 2022</a:t>
              </a:r>
            </a:p>
          </p:txBody>
        </p:sp>
      </p:grpSp>
      <p:grpSp>
        <p:nvGrpSpPr>
          <p:cNvPr id="96" name="Gruppo 95">
            <a:extLst>
              <a:ext uri="{FF2B5EF4-FFF2-40B4-BE49-F238E27FC236}">
                <a16:creationId xmlns:a16="http://schemas.microsoft.com/office/drawing/2014/main" id="{7F24E7F7-E4EF-D669-D844-387BD76A7263}"/>
              </a:ext>
            </a:extLst>
          </p:cNvPr>
          <p:cNvGrpSpPr/>
          <p:nvPr/>
        </p:nvGrpSpPr>
        <p:grpSpPr>
          <a:xfrm>
            <a:off x="9066807" y="4520842"/>
            <a:ext cx="2645458" cy="1179900"/>
            <a:chOff x="498623" y="2126274"/>
            <a:chExt cx="2645458" cy="1179900"/>
          </a:xfrm>
        </p:grpSpPr>
        <p:grpSp>
          <p:nvGrpSpPr>
            <p:cNvPr id="97" name="Gruppo 96">
              <a:extLst>
                <a:ext uri="{FF2B5EF4-FFF2-40B4-BE49-F238E27FC236}">
                  <a16:creationId xmlns:a16="http://schemas.microsoft.com/office/drawing/2014/main" id="{EEA3758A-82F2-5F72-EB50-36C30ABFCF4B}"/>
                </a:ext>
              </a:extLst>
            </p:cNvPr>
            <p:cNvGrpSpPr/>
            <p:nvPr/>
          </p:nvGrpSpPr>
          <p:grpSpPr>
            <a:xfrm>
              <a:off x="717648" y="2716964"/>
              <a:ext cx="503751" cy="503751"/>
              <a:chOff x="7013580" y="2856626"/>
              <a:chExt cx="1366371" cy="1366371"/>
            </a:xfrm>
          </p:grpSpPr>
          <p:sp>
            <p:nvSpPr>
              <p:cNvPr id="100" name="Ovale 99">
                <a:extLst>
                  <a:ext uri="{FF2B5EF4-FFF2-40B4-BE49-F238E27FC236}">
                    <a16:creationId xmlns:a16="http://schemas.microsoft.com/office/drawing/2014/main" id="{5BB4FCA0-F876-39B1-E75F-0D035422D7BE}"/>
                  </a:ext>
                </a:extLst>
              </p:cNvPr>
              <p:cNvSpPr/>
              <p:nvPr/>
            </p:nvSpPr>
            <p:spPr>
              <a:xfrm>
                <a:off x="7013580" y="2856626"/>
                <a:ext cx="1366371" cy="136637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1" name="Elemento grafico 40" descr="Freccia in su con riempimento a tinta unita">
                <a:extLst>
                  <a:ext uri="{FF2B5EF4-FFF2-40B4-BE49-F238E27FC236}">
                    <a16:creationId xmlns:a16="http://schemas.microsoft.com/office/drawing/2014/main" id="{BFA60D26-681A-BB37-1AE6-3C2409EB1E90}"/>
                  </a:ext>
                </a:extLst>
              </p:cNvPr>
              <p:cNvSpPr/>
              <p:nvPr/>
            </p:nvSpPr>
            <p:spPr>
              <a:xfrm>
                <a:off x="7535230" y="3120710"/>
                <a:ext cx="323467" cy="837733"/>
              </a:xfrm>
              <a:custGeom>
                <a:avLst/>
                <a:gdLst>
                  <a:gd name="connsiteX0" fmla="*/ 190405 w 323467"/>
                  <a:gd name="connsiteY0" fmla="*/ 809158 h 837733"/>
                  <a:gd name="connsiteX1" fmla="*/ 190405 w 323467"/>
                  <a:gd name="connsiteY1" fmla="*/ 97079 h 837733"/>
                  <a:gd name="connsiteX2" fmla="*/ 275177 w 323467"/>
                  <a:gd name="connsiteY2" fmla="*/ 181851 h 837733"/>
                  <a:gd name="connsiteX3" fmla="*/ 315182 w 323467"/>
                  <a:gd name="connsiteY3" fmla="*/ 181851 h 837733"/>
                  <a:gd name="connsiteX4" fmla="*/ 315182 w 323467"/>
                  <a:gd name="connsiteY4" fmla="*/ 141846 h 837733"/>
                  <a:gd name="connsiteX5" fmla="*/ 181832 w 323467"/>
                  <a:gd name="connsiteY5" fmla="*/ 8573 h 837733"/>
                  <a:gd name="connsiteX6" fmla="*/ 142780 w 323467"/>
                  <a:gd name="connsiteY6" fmla="*/ 7620 h 837733"/>
                  <a:gd name="connsiteX7" fmla="*/ 141827 w 323467"/>
                  <a:gd name="connsiteY7" fmla="*/ 8573 h 837733"/>
                  <a:gd name="connsiteX8" fmla="*/ 8573 w 323467"/>
                  <a:gd name="connsiteY8" fmla="*/ 141827 h 837733"/>
                  <a:gd name="connsiteX9" fmla="*/ 7620 w 323467"/>
                  <a:gd name="connsiteY9" fmla="*/ 180880 h 837733"/>
                  <a:gd name="connsiteX10" fmla="*/ 8573 w 323467"/>
                  <a:gd name="connsiteY10" fmla="*/ 181832 h 837733"/>
                  <a:gd name="connsiteX11" fmla="*/ 47625 w 323467"/>
                  <a:gd name="connsiteY11" fmla="*/ 182785 h 837733"/>
                  <a:gd name="connsiteX12" fmla="*/ 48578 w 323467"/>
                  <a:gd name="connsiteY12" fmla="*/ 181832 h 837733"/>
                  <a:gd name="connsiteX13" fmla="*/ 133303 w 323467"/>
                  <a:gd name="connsiteY13" fmla="*/ 97107 h 837733"/>
                  <a:gd name="connsiteX14" fmla="*/ 133303 w 323467"/>
                  <a:gd name="connsiteY14" fmla="*/ 809158 h 837733"/>
                  <a:gd name="connsiteX15" fmla="*/ 161878 w 323467"/>
                  <a:gd name="connsiteY15" fmla="*/ 837733 h 837733"/>
                  <a:gd name="connsiteX16" fmla="*/ 190453 w 323467"/>
                  <a:gd name="connsiteY16" fmla="*/ 809158 h 837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3467" h="837733">
                    <a:moveTo>
                      <a:pt x="190405" y="809158"/>
                    </a:moveTo>
                    <a:lnTo>
                      <a:pt x="190405" y="97079"/>
                    </a:lnTo>
                    <a:lnTo>
                      <a:pt x="275177" y="181851"/>
                    </a:lnTo>
                    <a:cubicBezTo>
                      <a:pt x="286225" y="192898"/>
                      <a:pt x="304135" y="192898"/>
                      <a:pt x="315182" y="181851"/>
                    </a:cubicBezTo>
                    <a:cubicBezTo>
                      <a:pt x="326230" y="170804"/>
                      <a:pt x="326230" y="152893"/>
                      <a:pt x="315182" y="141846"/>
                    </a:cubicBezTo>
                    <a:lnTo>
                      <a:pt x="181832" y="8573"/>
                    </a:lnTo>
                    <a:cubicBezTo>
                      <a:pt x="171311" y="-2475"/>
                      <a:pt x="153827" y="-2901"/>
                      <a:pt x="142780" y="7620"/>
                    </a:cubicBezTo>
                    <a:cubicBezTo>
                      <a:pt x="142455" y="7930"/>
                      <a:pt x="142137" y="8247"/>
                      <a:pt x="141827" y="8573"/>
                    </a:cubicBezTo>
                    <a:lnTo>
                      <a:pt x="8573" y="141827"/>
                    </a:lnTo>
                    <a:cubicBezTo>
                      <a:pt x="-2474" y="152349"/>
                      <a:pt x="-2901" y="169833"/>
                      <a:pt x="7620" y="180880"/>
                    </a:cubicBezTo>
                    <a:cubicBezTo>
                      <a:pt x="7930" y="181205"/>
                      <a:pt x="8248" y="181523"/>
                      <a:pt x="8573" y="181832"/>
                    </a:cubicBezTo>
                    <a:cubicBezTo>
                      <a:pt x="19094" y="192879"/>
                      <a:pt x="36578" y="193306"/>
                      <a:pt x="47625" y="182785"/>
                    </a:cubicBezTo>
                    <a:cubicBezTo>
                      <a:pt x="47950" y="182475"/>
                      <a:pt x="48268" y="182157"/>
                      <a:pt x="48578" y="181832"/>
                    </a:cubicBezTo>
                    <a:lnTo>
                      <a:pt x="133303" y="97107"/>
                    </a:lnTo>
                    <a:lnTo>
                      <a:pt x="133303" y="809158"/>
                    </a:lnTo>
                    <a:cubicBezTo>
                      <a:pt x="133303" y="824939"/>
                      <a:pt x="146096" y="837733"/>
                      <a:pt x="161878" y="837733"/>
                    </a:cubicBezTo>
                    <a:cubicBezTo>
                      <a:pt x="177660" y="837733"/>
                      <a:pt x="190453" y="824939"/>
                      <a:pt x="190453" y="809158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it-IT"/>
              </a:p>
            </p:txBody>
          </p:sp>
        </p:grpSp>
        <p:sp>
          <p:nvSpPr>
            <p:cNvPr id="98" name="CasellaDiTesto 97">
              <a:extLst>
                <a:ext uri="{FF2B5EF4-FFF2-40B4-BE49-F238E27FC236}">
                  <a16:creationId xmlns:a16="http://schemas.microsoft.com/office/drawing/2014/main" id="{F6A2F7C8-4509-0F97-FF71-82FCB36BB723}"/>
                </a:ext>
              </a:extLst>
            </p:cNvPr>
            <p:cNvSpPr txBox="1"/>
            <p:nvPr/>
          </p:nvSpPr>
          <p:spPr>
            <a:xfrm>
              <a:off x="498623" y="2126274"/>
              <a:ext cx="2645458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it-IT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 kumimoji="0" sz="2400" b="1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</a:lstStyle>
            <a:p>
              <a:r>
                <a:rPr lang="it-IT" sz="2600" dirty="0">
                  <a:latin typeface="+mj-lt"/>
                </a:rPr>
                <a:t>3,3 mld </a:t>
              </a:r>
              <a:r>
                <a:rPr lang="it-IT" sz="2600" b="0" dirty="0">
                  <a:latin typeface="+mn-lt"/>
                </a:rPr>
                <a:t>(3,2%)</a:t>
              </a:r>
            </a:p>
          </p:txBody>
        </p:sp>
        <p:sp>
          <p:nvSpPr>
            <p:cNvPr id="99" name="Rettangolo 98">
              <a:extLst>
                <a:ext uri="{FF2B5EF4-FFF2-40B4-BE49-F238E27FC236}">
                  <a16:creationId xmlns:a16="http://schemas.microsoft.com/office/drawing/2014/main" id="{69195D9D-D438-197D-3B9B-0DD97BC64060}"/>
                </a:ext>
              </a:extLst>
            </p:cNvPr>
            <p:cNvSpPr/>
            <p:nvPr/>
          </p:nvSpPr>
          <p:spPr>
            <a:xfrm>
              <a:off x="1264668" y="2690621"/>
              <a:ext cx="174561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it-IT" sz="1700" b="1" dirty="0">
                  <a:latin typeface="+mj-lt"/>
                </a:rPr>
                <a:t>+4,2% </a:t>
              </a:r>
              <a:r>
                <a:rPr lang="it-IT" sz="1700" dirty="0"/>
                <a:t>rispetto al 2022</a:t>
              </a:r>
            </a:p>
          </p:txBody>
        </p:sp>
      </p:grpSp>
      <p:grpSp>
        <p:nvGrpSpPr>
          <p:cNvPr id="102" name="Gruppo 101">
            <a:extLst>
              <a:ext uri="{FF2B5EF4-FFF2-40B4-BE49-F238E27FC236}">
                <a16:creationId xmlns:a16="http://schemas.microsoft.com/office/drawing/2014/main" id="{51338315-9CCB-464F-3414-4ACB1AA30911}"/>
              </a:ext>
            </a:extLst>
          </p:cNvPr>
          <p:cNvGrpSpPr/>
          <p:nvPr/>
        </p:nvGrpSpPr>
        <p:grpSpPr>
          <a:xfrm>
            <a:off x="6188980" y="4529893"/>
            <a:ext cx="2645458" cy="1179900"/>
            <a:chOff x="498623" y="2126274"/>
            <a:chExt cx="2645458" cy="1179900"/>
          </a:xfrm>
        </p:grpSpPr>
        <p:grpSp>
          <p:nvGrpSpPr>
            <p:cNvPr id="103" name="Gruppo 102">
              <a:extLst>
                <a:ext uri="{FF2B5EF4-FFF2-40B4-BE49-F238E27FC236}">
                  <a16:creationId xmlns:a16="http://schemas.microsoft.com/office/drawing/2014/main" id="{0778EB2C-8BFB-7FD0-C0A5-62FEABA3E739}"/>
                </a:ext>
              </a:extLst>
            </p:cNvPr>
            <p:cNvGrpSpPr/>
            <p:nvPr/>
          </p:nvGrpSpPr>
          <p:grpSpPr>
            <a:xfrm>
              <a:off x="717648" y="2716964"/>
              <a:ext cx="503751" cy="503751"/>
              <a:chOff x="7013580" y="2856626"/>
              <a:chExt cx="1366371" cy="1366371"/>
            </a:xfrm>
          </p:grpSpPr>
          <p:sp>
            <p:nvSpPr>
              <p:cNvPr id="106" name="Ovale 105">
                <a:extLst>
                  <a:ext uri="{FF2B5EF4-FFF2-40B4-BE49-F238E27FC236}">
                    <a16:creationId xmlns:a16="http://schemas.microsoft.com/office/drawing/2014/main" id="{58A6351F-6E1F-18F1-A520-6273E6F3E655}"/>
                  </a:ext>
                </a:extLst>
              </p:cNvPr>
              <p:cNvSpPr/>
              <p:nvPr/>
            </p:nvSpPr>
            <p:spPr>
              <a:xfrm>
                <a:off x="7013580" y="2856626"/>
                <a:ext cx="1366371" cy="136637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7" name="Elemento grafico 40" descr="Freccia in su con riempimento a tinta unita">
                <a:extLst>
                  <a:ext uri="{FF2B5EF4-FFF2-40B4-BE49-F238E27FC236}">
                    <a16:creationId xmlns:a16="http://schemas.microsoft.com/office/drawing/2014/main" id="{FD7C6C9C-BCA8-113F-CC68-35E285ACD354}"/>
                  </a:ext>
                </a:extLst>
              </p:cNvPr>
              <p:cNvSpPr/>
              <p:nvPr/>
            </p:nvSpPr>
            <p:spPr>
              <a:xfrm>
                <a:off x="7535230" y="3120710"/>
                <a:ext cx="323467" cy="837733"/>
              </a:xfrm>
              <a:custGeom>
                <a:avLst/>
                <a:gdLst>
                  <a:gd name="connsiteX0" fmla="*/ 190405 w 323467"/>
                  <a:gd name="connsiteY0" fmla="*/ 809158 h 837733"/>
                  <a:gd name="connsiteX1" fmla="*/ 190405 w 323467"/>
                  <a:gd name="connsiteY1" fmla="*/ 97079 h 837733"/>
                  <a:gd name="connsiteX2" fmla="*/ 275177 w 323467"/>
                  <a:gd name="connsiteY2" fmla="*/ 181851 h 837733"/>
                  <a:gd name="connsiteX3" fmla="*/ 315182 w 323467"/>
                  <a:gd name="connsiteY3" fmla="*/ 181851 h 837733"/>
                  <a:gd name="connsiteX4" fmla="*/ 315182 w 323467"/>
                  <a:gd name="connsiteY4" fmla="*/ 141846 h 837733"/>
                  <a:gd name="connsiteX5" fmla="*/ 181832 w 323467"/>
                  <a:gd name="connsiteY5" fmla="*/ 8573 h 837733"/>
                  <a:gd name="connsiteX6" fmla="*/ 142780 w 323467"/>
                  <a:gd name="connsiteY6" fmla="*/ 7620 h 837733"/>
                  <a:gd name="connsiteX7" fmla="*/ 141827 w 323467"/>
                  <a:gd name="connsiteY7" fmla="*/ 8573 h 837733"/>
                  <a:gd name="connsiteX8" fmla="*/ 8573 w 323467"/>
                  <a:gd name="connsiteY8" fmla="*/ 141827 h 837733"/>
                  <a:gd name="connsiteX9" fmla="*/ 7620 w 323467"/>
                  <a:gd name="connsiteY9" fmla="*/ 180880 h 837733"/>
                  <a:gd name="connsiteX10" fmla="*/ 8573 w 323467"/>
                  <a:gd name="connsiteY10" fmla="*/ 181832 h 837733"/>
                  <a:gd name="connsiteX11" fmla="*/ 47625 w 323467"/>
                  <a:gd name="connsiteY11" fmla="*/ 182785 h 837733"/>
                  <a:gd name="connsiteX12" fmla="*/ 48578 w 323467"/>
                  <a:gd name="connsiteY12" fmla="*/ 181832 h 837733"/>
                  <a:gd name="connsiteX13" fmla="*/ 133303 w 323467"/>
                  <a:gd name="connsiteY13" fmla="*/ 97107 h 837733"/>
                  <a:gd name="connsiteX14" fmla="*/ 133303 w 323467"/>
                  <a:gd name="connsiteY14" fmla="*/ 809158 h 837733"/>
                  <a:gd name="connsiteX15" fmla="*/ 161878 w 323467"/>
                  <a:gd name="connsiteY15" fmla="*/ 837733 h 837733"/>
                  <a:gd name="connsiteX16" fmla="*/ 190453 w 323467"/>
                  <a:gd name="connsiteY16" fmla="*/ 809158 h 837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3467" h="837733">
                    <a:moveTo>
                      <a:pt x="190405" y="809158"/>
                    </a:moveTo>
                    <a:lnTo>
                      <a:pt x="190405" y="97079"/>
                    </a:lnTo>
                    <a:lnTo>
                      <a:pt x="275177" y="181851"/>
                    </a:lnTo>
                    <a:cubicBezTo>
                      <a:pt x="286225" y="192898"/>
                      <a:pt x="304135" y="192898"/>
                      <a:pt x="315182" y="181851"/>
                    </a:cubicBezTo>
                    <a:cubicBezTo>
                      <a:pt x="326230" y="170804"/>
                      <a:pt x="326230" y="152893"/>
                      <a:pt x="315182" y="141846"/>
                    </a:cubicBezTo>
                    <a:lnTo>
                      <a:pt x="181832" y="8573"/>
                    </a:lnTo>
                    <a:cubicBezTo>
                      <a:pt x="171311" y="-2475"/>
                      <a:pt x="153827" y="-2901"/>
                      <a:pt x="142780" y="7620"/>
                    </a:cubicBezTo>
                    <a:cubicBezTo>
                      <a:pt x="142455" y="7930"/>
                      <a:pt x="142137" y="8247"/>
                      <a:pt x="141827" y="8573"/>
                    </a:cubicBezTo>
                    <a:lnTo>
                      <a:pt x="8573" y="141827"/>
                    </a:lnTo>
                    <a:cubicBezTo>
                      <a:pt x="-2474" y="152349"/>
                      <a:pt x="-2901" y="169833"/>
                      <a:pt x="7620" y="180880"/>
                    </a:cubicBezTo>
                    <a:cubicBezTo>
                      <a:pt x="7930" y="181205"/>
                      <a:pt x="8248" y="181523"/>
                      <a:pt x="8573" y="181832"/>
                    </a:cubicBezTo>
                    <a:cubicBezTo>
                      <a:pt x="19094" y="192879"/>
                      <a:pt x="36578" y="193306"/>
                      <a:pt x="47625" y="182785"/>
                    </a:cubicBezTo>
                    <a:cubicBezTo>
                      <a:pt x="47950" y="182475"/>
                      <a:pt x="48268" y="182157"/>
                      <a:pt x="48578" y="181832"/>
                    </a:cubicBezTo>
                    <a:lnTo>
                      <a:pt x="133303" y="97107"/>
                    </a:lnTo>
                    <a:lnTo>
                      <a:pt x="133303" y="809158"/>
                    </a:lnTo>
                    <a:cubicBezTo>
                      <a:pt x="133303" y="824939"/>
                      <a:pt x="146096" y="837733"/>
                      <a:pt x="161878" y="837733"/>
                    </a:cubicBezTo>
                    <a:cubicBezTo>
                      <a:pt x="177660" y="837733"/>
                      <a:pt x="190453" y="824939"/>
                      <a:pt x="190453" y="809158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it-IT"/>
              </a:p>
            </p:txBody>
          </p:sp>
        </p:grpSp>
        <p:sp>
          <p:nvSpPr>
            <p:cNvPr id="104" name="CasellaDiTesto 103">
              <a:extLst>
                <a:ext uri="{FF2B5EF4-FFF2-40B4-BE49-F238E27FC236}">
                  <a16:creationId xmlns:a16="http://schemas.microsoft.com/office/drawing/2014/main" id="{1F068377-5C18-7C9A-6178-29C476F22A8B}"/>
                </a:ext>
              </a:extLst>
            </p:cNvPr>
            <p:cNvSpPr txBox="1"/>
            <p:nvPr/>
          </p:nvSpPr>
          <p:spPr>
            <a:xfrm>
              <a:off x="498623" y="2126274"/>
              <a:ext cx="2645458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it-IT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 kumimoji="0" sz="2400" b="1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</a:lstStyle>
            <a:p>
              <a:r>
                <a:rPr lang="it-IT" sz="2600" dirty="0">
                  <a:latin typeface="+mj-lt"/>
                </a:rPr>
                <a:t>5,4 mld </a:t>
              </a:r>
              <a:r>
                <a:rPr lang="it-IT" sz="2600" b="0" dirty="0">
                  <a:latin typeface="+mn-lt"/>
                </a:rPr>
                <a:t>(5,2%)</a:t>
              </a:r>
            </a:p>
          </p:txBody>
        </p:sp>
        <p:sp>
          <p:nvSpPr>
            <p:cNvPr id="105" name="Rettangolo 104">
              <a:extLst>
                <a:ext uri="{FF2B5EF4-FFF2-40B4-BE49-F238E27FC236}">
                  <a16:creationId xmlns:a16="http://schemas.microsoft.com/office/drawing/2014/main" id="{92C09A7A-E98F-4618-88DE-147AC2B1E5A3}"/>
                </a:ext>
              </a:extLst>
            </p:cNvPr>
            <p:cNvSpPr/>
            <p:nvPr/>
          </p:nvSpPr>
          <p:spPr>
            <a:xfrm>
              <a:off x="1264668" y="2690621"/>
              <a:ext cx="174561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it-IT" sz="1700" b="1" dirty="0">
                  <a:latin typeface="+mj-lt"/>
                </a:rPr>
                <a:t>+5,1% </a:t>
              </a:r>
              <a:r>
                <a:rPr lang="it-IT" sz="1700" dirty="0"/>
                <a:t>rispetto al 2022</a:t>
              </a:r>
            </a:p>
          </p:txBody>
        </p:sp>
      </p:grpSp>
      <p:pic>
        <p:nvPicPr>
          <p:cNvPr id="111" name="Immagine 110" descr="Immagine che contiene teschio&#10;&#10;Descrizione generata automaticamente">
            <a:extLst>
              <a:ext uri="{FF2B5EF4-FFF2-40B4-BE49-F238E27FC236}">
                <a16:creationId xmlns:a16="http://schemas.microsoft.com/office/drawing/2014/main" id="{660BCC86-817D-BA24-395E-78BE0565C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12772" r="70249" b="55649"/>
          <a:stretch/>
        </p:blipFill>
        <p:spPr>
          <a:xfrm>
            <a:off x="2986220" y="3052172"/>
            <a:ext cx="1068686" cy="776048"/>
          </a:xfrm>
          <a:prstGeom prst="rect">
            <a:avLst/>
          </a:prstGeom>
        </p:spPr>
      </p:pic>
      <p:pic>
        <p:nvPicPr>
          <p:cNvPr id="112" name="Immagine 111" descr="Immagine che contiene teschio&#10;&#10;Descrizione generata automaticamente">
            <a:extLst>
              <a:ext uri="{FF2B5EF4-FFF2-40B4-BE49-F238E27FC236}">
                <a16:creationId xmlns:a16="http://schemas.microsoft.com/office/drawing/2014/main" id="{0F9AEDE9-F68B-DA0F-E395-714E991E6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2" t="13010" r="47006" b="55411"/>
          <a:stretch/>
        </p:blipFill>
        <p:spPr>
          <a:xfrm>
            <a:off x="6353166" y="3075326"/>
            <a:ext cx="1036801" cy="752894"/>
          </a:xfrm>
          <a:prstGeom prst="rect">
            <a:avLst/>
          </a:prstGeom>
        </p:spPr>
      </p:pic>
      <p:pic>
        <p:nvPicPr>
          <p:cNvPr id="113" name="Immagine 112" descr="Immagine che contiene teschio&#10;&#10;Descrizione generata automaticamente">
            <a:extLst>
              <a:ext uri="{FF2B5EF4-FFF2-40B4-BE49-F238E27FC236}">
                <a16:creationId xmlns:a16="http://schemas.microsoft.com/office/drawing/2014/main" id="{A1C2D59E-4414-662B-435A-B5515C9A9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5" t="13010" r="23823" b="55411"/>
          <a:stretch/>
        </p:blipFill>
        <p:spPr>
          <a:xfrm>
            <a:off x="9647954" y="2955242"/>
            <a:ext cx="1202167" cy="872978"/>
          </a:xfrm>
          <a:prstGeom prst="rect">
            <a:avLst/>
          </a:prstGeom>
        </p:spPr>
      </p:pic>
      <p:pic>
        <p:nvPicPr>
          <p:cNvPr id="114" name="Immagine 113" descr="Immagine che contiene teschio&#10;&#10;Descrizione generata automaticamente">
            <a:extLst>
              <a:ext uri="{FF2B5EF4-FFF2-40B4-BE49-F238E27FC236}">
                <a16:creationId xmlns:a16="http://schemas.microsoft.com/office/drawing/2014/main" id="{C2FDCE8B-3730-09D0-9E62-2FC713FFA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11452" r="4812" b="56969"/>
          <a:stretch/>
        </p:blipFill>
        <p:spPr>
          <a:xfrm>
            <a:off x="2029393" y="5186061"/>
            <a:ext cx="1544198" cy="1121351"/>
          </a:xfrm>
          <a:prstGeom prst="rect">
            <a:avLst/>
          </a:prstGeom>
        </p:spPr>
      </p:pic>
      <p:pic>
        <p:nvPicPr>
          <p:cNvPr id="115" name="Immagine 114" descr="Immagine che contiene teschio&#10;&#10;Descrizione generata automaticamente">
            <a:extLst>
              <a:ext uri="{FF2B5EF4-FFF2-40B4-BE49-F238E27FC236}">
                <a16:creationId xmlns:a16="http://schemas.microsoft.com/office/drawing/2014/main" id="{A0568654-A1EE-A18D-14DE-0A40813CC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52824" r="74418" b="15597"/>
          <a:stretch/>
        </p:blipFill>
        <p:spPr>
          <a:xfrm>
            <a:off x="5030534" y="5186061"/>
            <a:ext cx="1065466" cy="1121351"/>
          </a:xfrm>
          <a:prstGeom prst="rect">
            <a:avLst/>
          </a:prstGeom>
        </p:spPr>
      </p:pic>
      <p:pic>
        <p:nvPicPr>
          <p:cNvPr id="116" name="Immagine 115" descr="Immagine che contiene teschio&#10;&#10;Descrizione generata automaticamente">
            <a:extLst>
              <a:ext uri="{FF2B5EF4-FFF2-40B4-BE49-F238E27FC236}">
                <a16:creationId xmlns:a16="http://schemas.microsoft.com/office/drawing/2014/main" id="{866A1AF9-BBBD-322E-F45E-705CF286F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4" t="52824" r="49298" b="15597"/>
          <a:stretch/>
        </p:blipFill>
        <p:spPr>
          <a:xfrm>
            <a:off x="7858320" y="5186061"/>
            <a:ext cx="1065466" cy="1121351"/>
          </a:xfrm>
          <a:prstGeom prst="rect">
            <a:avLst/>
          </a:prstGeom>
        </p:spPr>
      </p:pic>
      <p:pic>
        <p:nvPicPr>
          <p:cNvPr id="117" name="Immagine 116" descr="Immagine che contiene teschio&#10;&#10;Descrizione generata automaticamente">
            <a:extLst>
              <a:ext uri="{FF2B5EF4-FFF2-40B4-BE49-F238E27FC236}">
                <a16:creationId xmlns:a16="http://schemas.microsoft.com/office/drawing/2014/main" id="{1FF6F3CF-628B-526B-0812-2404E6197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7" t="51299" r="25665" b="3275"/>
          <a:stretch/>
        </p:blipFill>
        <p:spPr>
          <a:xfrm>
            <a:off x="10989556" y="5054607"/>
            <a:ext cx="1065466" cy="1121351"/>
          </a:xfrm>
          <a:prstGeom prst="rect">
            <a:avLst/>
          </a:prstGeom>
        </p:spPr>
      </p:pic>
      <p:sp>
        <p:nvSpPr>
          <p:cNvPr id="119" name="CasellaDiTesto 118">
            <a:extLst>
              <a:ext uri="{FF2B5EF4-FFF2-40B4-BE49-F238E27FC236}">
                <a16:creationId xmlns:a16="http://schemas.microsoft.com/office/drawing/2014/main" id="{92401B9A-0B83-D750-F7D9-B82A453EBE82}"/>
              </a:ext>
            </a:extLst>
          </p:cNvPr>
          <p:cNvSpPr txBox="1"/>
          <p:nvPr/>
        </p:nvSpPr>
        <p:spPr>
          <a:xfrm>
            <a:off x="-1" y="6657945"/>
            <a:ext cx="53244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/>
              <a:t>RAPPORTO ‘IO SONO CULTURA’ 2024 – UNIONCAMERE, CENTRO STUDI TAGLIACARNE, FONDAZIONE SYMBOLA</a:t>
            </a:r>
          </a:p>
        </p:txBody>
      </p:sp>
      <p:sp>
        <p:nvSpPr>
          <p:cNvPr id="3" name="Segnaposto numero diapositiva 3">
            <a:extLst>
              <a:ext uri="{FF2B5EF4-FFF2-40B4-BE49-F238E27FC236}">
                <a16:creationId xmlns:a16="http://schemas.microsoft.com/office/drawing/2014/main" id="{B3D4FBBE-5218-8349-538D-6876E0FFE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73881"/>
            <a:ext cx="693505" cy="360023"/>
          </a:xfrm>
        </p:spPr>
        <p:txBody>
          <a:bodyPr/>
          <a:lstStyle/>
          <a:p>
            <a:fld id="{C0B00A54-1CDA-4F23-AE14-A2753BDFFEA2}" type="slidenum">
              <a:rPr lang="it-IT" smtClean="0"/>
              <a:pPr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51655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tura_REV">
      <a:majorFont>
        <a:latin typeface="Open Sans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1944</TotalTime>
  <Words>2006</Words>
  <Application>Microsoft Office PowerPoint</Application>
  <PresentationFormat>Widescreen</PresentationFormat>
  <Paragraphs>299</Paragraphs>
  <Slides>21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30" baseType="lpstr">
      <vt:lpstr>Aptos</vt:lpstr>
      <vt:lpstr>Roboto Thin</vt:lpstr>
      <vt:lpstr>Times New Roman</vt:lpstr>
      <vt:lpstr>Roboto Light</vt:lpstr>
      <vt:lpstr>Open Sans</vt:lpstr>
      <vt:lpstr>Arial</vt:lpstr>
      <vt:lpstr>Roboto</vt:lpstr>
      <vt:lpstr>Calibri</vt:lpstr>
      <vt:lpstr>Tema di Office</vt:lpstr>
      <vt:lpstr>Presentazione standard di PowerPoint</vt:lpstr>
      <vt:lpstr>DEFINISCE</vt:lpstr>
      <vt:lpstr>ATTIVATORI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VALORE AGGIUNTO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Marianna Sposato</dc:creator>
  <cp:lastModifiedBy>Alessandro Rinaldi</cp:lastModifiedBy>
  <cp:revision>73</cp:revision>
  <cp:lastPrinted>2024-09-16T09:39:06Z</cp:lastPrinted>
  <dcterms:created xsi:type="dcterms:W3CDTF">2024-09-06T08:59:24Z</dcterms:created>
  <dcterms:modified xsi:type="dcterms:W3CDTF">2024-09-18T10:53:07Z</dcterms:modified>
</cp:coreProperties>
</file>